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5"/>
  </p:notesMasterIdLst>
  <p:sldIdLst>
    <p:sldId id="257" r:id="rId5"/>
    <p:sldId id="718" r:id="rId6"/>
    <p:sldId id="730" r:id="rId7"/>
    <p:sldId id="458" r:id="rId8"/>
    <p:sldId id="334" r:id="rId9"/>
    <p:sldId id="731" r:id="rId10"/>
    <p:sldId id="460" r:id="rId11"/>
    <p:sldId id="732" r:id="rId12"/>
    <p:sldId id="733" r:id="rId13"/>
    <p:sldId id="736" r:id="rId14"/>
    <p:sldId id="742" r:id="rId15"/>
    <p:sldId id="737" r:id="rId16"/>
    <p:sldId id="462" r:id="rId17"/>
    <p:sldId id="735" r:id="rId18"/>
    <p:sldId id="740" r:id="rId19"/>
    <p:sldId id="741" r:id="rId20"/>
    <p:sldId id="743" r:id="rId21"/>
    <p:sldId id="738" r:id="rId22"/>
    <p:sldId id="745" r:id="rId23"/>
    <p:sldId id="74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E0DA4-C43E-48A7-A199-87465CF99C62}" v="1075" dt="2025-06-26T07:36:22.713"/>
    <p1510:client id="{BF769EEA-EADC-493B-B8FC-EDF2DA5E018A}" v="1376" dt="2025-06-25T16:08:02.141"/>
    <p1510:client id="{CD277A87-C4A7-62A4-B5C5-4A9F70094D0A}" v="113" dt="2025-06-25T14:56:15.767"/>
    <p1510:client id="{E235E658-9E71-B911-D504-AA379BBAD490}" v="1" dt="2025-06-26T08:49:24.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79" autoAdjust="0"/>
    <p:restoredTop sz="91966" autoAdjust="0"/>
  </p:normalViewPr>
  <p:slideViewPr>
    <p:cSldViewPr snapToGrid="0">
      <p:cViewPr>
        <p:scale>
          <a:sx n="75" d="100"/>
          <a:sy n="75" d="100"/>
        </p:scale>
        <p:origin x="128" y="6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nos%20Antoninis\Documents\GMR\Finance%20Watch\2024\GEM_Debt_Fig13ab_simple%20M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9670079474114"/>
          <c:y val="3.685092848639953E-2"/>
          <c:w val="0.74051118978824115"/>
          <c:h val="0.86398053258418062"/>
        </c:manualLayout>
      </c:layout>
      <c:lineChart>
        <c:grouping val="standard"/>
        <c:varyColors val="0"/>
        <c:ser>
          <c:idx val="0"/>
          <c:order val="0"/>
          <c:tx>
            <c:strRef>
              <c:f>'13a'!$E$2</c:f>
              <c:strCache>
                <c:ptCount val="1"/>
                <c:pt idx="0">
                  <c:v>Education</c:v>
                </c:pt>
              </c:strCache>
            </c:strRef>
          </c:tx>
          <c:spPr>
            <a:ln w="28575" cap="rnd">
              <a:noFill/>
              <a:round/>
            </a:ln>
            <a:effectLst/>
          </c:spPr>
          <c:marker>
            <c:symbol val="circle"/>
            <c:size val="8"/>
            <c:spPr>
              <a:solidFill>
                <a:schemeClr val="accent2"/>
              </a:solidFill>
              <a:ln w="9525">
                <a:solidFill>
                  <a:schemeClr val="accent2"/>
                </a:solidFill>
              </a:ln>
              <a:effectLst/>
            </c:spPr>
          </c:marker>
          <c:dLbls>
            <c:dLbl>
              <c:idx val="47"/>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A6B-4449-8D1C-647A2A37926C}"/>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'13a'!$C$3:$D$50</c:f>
              <c:multiLvlStrCache>
                <c:ptCount val="48"/>
                <c:lvl>
                  <c:pt idx="0">
                    <c:v>C. A. R.</c:v>
                  </c:pt>
                  <c:pt idx="1">
                    <c:v>Burundi</c:v>
                  </c:pt>
                  <c:pt idx="2">
                    <c:v>Madagascar</c:v>
                  </c:pt>
                  <c:pt idx="3">
                    <c:v>Chad</c:v>
                  </c:pt>
                  <c:pt idx="4">
                    <c:v>Liberia</c:v>
                  </c:pt>
                  <c:pt idx="5">
                    <c:v>D. R. Congo</c:v>
                  </c:pt>
                  <c:pt idx="6">
                    <c:v>Gambia</c:v>
                  </c:pt>
                  <c:pt idx="7">
                    <c:v>Niger</c:v>
                  </c:pt>
                  <c:pt idx="8">
                    <c:v>Uganda</c:v>
                  </c:pt>
                  <c:pt idx="9">
                    <c:v>Mali</c:v>
                  </c:pt>
                  <c:pt idx="10">
                    <c:v>Togo</c:v>
                  </c:pt>
                  <c:pt idx="11">
                    <c:v>Ethiopia</c:v>
                  </c:pt>
                  <c:pt idx="12">
                    <c:v>Sierra Leone</c:v>
                  </c:pt>
                  <c:pt idx="13">
                    <c:v>Burkina Faso</c:v>
                  </c:pt>
                  <c:pt idx="14">
                    <c:v>Rwanda</c:v>
                  </c:pt>
                  <c:pt idx="16">
                    <c:v>Kiribati</c:v>
                  </c:pt>
                  <c:pt idx="17">
                    <c:v>Bolivia</c:v>
                  </c:pt>
                  <c:pt idx="18">
                    <c:v>Ukraine</c:v>
                  </c:pt>
                  <c:pt idx="19">
                    <c:v>Eswatini</c:v>
                  </c:pt>
                  <c:pt idx="20">
                    <c:v>Mongolia</c:v>
                  </c:pt>
                  <c:pt idx="21">
                    <c:v>Morocco</c:v>
                  </c:pt>
                  <c:pt idx="22">
                    <c:v>Honduras</c:v>
                  </c:pt>
                  <c:pt idx="23">
                    <c:v>Kyrgyzstan</c:v>
                  </c:pt>
                  <c:pt idx="24">
                    <c:v>Philippines</c:v>
                  </c:pt>
                  <c:pt idx="25">
                    <c:v>Iran, Isl. Rep.</c:v>
                  </c:pt>
                  <c:pt idx="26">
                    <c:v>S. Tome/Principe</c:v>
                  </c:pt>
                  <c:pt idx="27">
                    <c:v>Viet Nam</c:v>
                  </c:pt>
                  <c:pt idx="28">
                    <c:v>Uzbekistan</c:v>
                  </c:pt>
                  <c:pt idx="29">
                    <c:v>Senegal</c:v>
                  </c:pt>
                  <c:pt idx="30">
                    <c:v>Côte d'Ivoire</c:v>
                  </c:pt>
                  <c:pt idx="31">
                    <c:v>Congo</c:v>
                  </c:pt>
                  <c:pt idx="32">
                    <c:v>Angola</c:v>
                  </c:pt>
                  <c:pt idx="33">
                    <c:v>Ghana</c:v>
                  </c:pt>
                  <c:pt idx="34">
                    <c:v>Lesotho</c:v>
                  </c:pt>
                  <c:pt idx="35">
                    <c:v>Tajikistan</c:v>
                  </c:pt>
                  <c:pt idx="36">
                    <c:v>Bangladesh</c:v>
                  </c:pt>
                  <c:pt idx="37">
                    <c:v>Zambia</c:v>
                  </c:pt>
                  <c:pt idx="38">
                    <c:v>Nepal</c:v>
                  </c:pt>
                  <c:pt idx="39">
                    <c:v>Mauritania</c:v>
                  </c:pt>
                  <c:pt idx="40">
                    <c:v>Benin</c:v>
                  </c:pt>
                  <c:pt idx="41">
                    <c:v>Cameroon</c:v>
                  </c:pt>
                  <c:pt idx="42">
                    <c:v>Sri Lanka</c:v>
                  </c:pt>
                  <c:pt idx="43">
                    <c:v>U. R. Tanzania</c:v>
                  </c:pt>
                  <c:pt idx="44">
                    <c:v>Comoros</c:v>
                  </c:pt>
                  <c:pt idx="45">
                    <c:v>Guinea</c:v>
                  </c:pt>
                  <c:pt idx="46">
                    <c:v>Lao PDR</c:v>
                  </c:pt>
                  <c:pt idx="47">
                    <c:v>Haiti</c:v>
                  </c:pt>
                </c:lvl>
                <c:lvl>
                  <c:pt idx="0">
                    <c:v>Low income</c:v>
                  </c:pt>
                  <c:pt idx="16">
                    <c:v>Lower middle incom</c:v>
                  </c:pt>
                </c:lvl>
              </c:multiLvlStrCache>
            </c:multiLvlStrRef>
          </c:cat>
          <c:val>
            <c:numRef>
              <c:f>'13a'!$E$3:$E$50</c:f>
              <c:numCache>
                <c:formatCode>0</c:formatCode>
                <c:ptCount val="48"/>
                <c:pt idx="0">
                  <c:v>9.0322787751727684</c:v>
                </c:pt>
                <c:pt idx="1">
                  <c:v>12.487597018941598</c:v>
                </c:pt>
                <c:pt idx="2">
                  <c:v>16.215841900378535</c:v>
                </c:pt>
                <c:pt idx="3">
                  <c:v>18.199663483102359</c:v>
                </c:pt>
                <c:pt idx="4">
                  <c:v>19.580127489511195</c:v>
                </c:pt>
                <c:pt idx="5">
                  <c:v>19.629296515915225</c:v>
                </c:pt>
                <c:pt idx="6">
                  <c:v>22.049830917800147</c:v>
                </c:pt>
                <c:pt idx="7">
                  <c:v>24.007455162721072</c:v>
                </c:pt>
                <c:pt idx="8">
                  <c:v>24.698179265772186</c:v>
                </c:pt>
                <c:pt idx="9">
                  <c:v>33.623542971494786</c:v>
                </c:pt>
                <c:pt idx="10">
                  <c:v>35.80184417895137</c:v>
                </c:pt>
                <c:pt idx="11">
                  <c:v>38.39061026064077</c:v>
                </c:pt>
                <c:pt idx="12">
                  <c:v>41.900235910174096</c:v>
                </c:pt>
                <c:pt idx="13">
                  <c:v>43.801060011516199</c:v>
                </c:pt>
                <c:pt idx="14">
                  <c:v>45.917668736675907</c:v>
                </c:pt>
                <c:pt idx="16">
                  <c:v>17.954599881687184</c:v>
                </c:pt>
                <c:pt idx="17">
                  <c:v>28.638766182441959</c:v>
                </c:pt>
                <c:pt idx="18">
                  <c:v>30.091234561392277</c:v>
                </c:pt>
                <c:pt idx="19">
                  <c:v>36.112583580917139</c:v>
                </c:pt>
                <c:pt idx="20">
                  <c:v>37.439641255898714</c:v>
                </c:pt>
                <c:pt idx="21">
                  <c:v>40.25260249040246</c:v>
                </c:pt>
                <c:pt idx="22">
                  <c:v>40.932140935360408</c:v>
                </c:pt>
                <c:pt idx="23">
                  <c:v>41.834546327274843</c:v>
                </c:pt>
                <c:pt idx="24">
                  <c:v>47.250760405064206</c:v>
                </c:pt>
                <c:pt idx="25">
                  <c:v>48.770564322695122</c:v>
                </c:pt>
                <c:pt idx="26">
                  <c:v>52.200782452776409</c:v>
                </c:pt>
                <c:pt idx="27">
                  <c:v>53.040268866061908</c:v>
                </c:pt>
                <c:pt idx="28">
                  <c:v>57.421701452546849</c:v>
                </c:pt>
                <c:pt idx="29">
                  <c:v>62.395968302057121</c:v>
                </c:pt>
                <c:pt idx="30">
                  <c:v>64.013386436623804</c:v>
                </c:pt>
                <c:pt idx="31">
                  <c:v>69.970359971060503</c:v>
                </c:pt>
                <c:pt idx="32">
                  <c:v>78.205120081457778</c:v>
                </c:pt>
                <c:pt idx="33">
                  <c:v>87.514749199965863</c:v>
                </c:pt>
                <c:pt idx="34">
                  <c:v>90.184154812569332</c:v>
                </c:pt>
                <c:pt idx="35">
                  <c:v>119.16218522192352</c:v>
                </c:pt>
                <c:pt idx="36">
                  <c:v>120.65864445704923</c:v>
                </c:pt>
                <c:pt idx="37">
                  <c:v>123.05805810282496</c:v>
                </c:pt>
                <c:pt idx="38">
                  <c:v>124.67662422440382</c:v>
                </c:pt>
                <c:pt idx="39">
                  <c:v>125.24664837087788</c:v>
                </c:pt>
                <c:pt idx="40">
                  <c:v>131.72723783694227</c:v>
                </c:pt>
                <c:pt idx="41">
                  <c:v>135.04448403452909</c:v>
                </c:pt>
                <c:pt idx="42">
                  <c:v>201.58690811374854</c:v>
                </c:pt>
                <c:pt idx="43">
                  <c:v>214.83758494277333</c:v>
                </c:pt>
                <c:pt idx="44">
                  <c:v>226.97344988166279</c:v>
                </c:pt>
                <c:pt idx="45">
                  <c:v>250.63346663849373</c:v>
                </c:pt>
                <c:pt idx="46">
                  <c:v>278.67604904433301</c:v>
                </c:pt>
                <c:pt idx="47">
                  <c:v>282.22864404578576</c:v>
                </c:pt>
              </c:numCache>
            </c:numRef>
          </c:val>
          <c:smooth val="0"/>
          <c:extLst>
            <c:ext xmlns:c16="http://schemas.microsoft.com/office/drawing/2014/chart" uri="{C3380CC4-5D6E-409C-BE32-E72D297353CC}">
              <c16:uniqueId val="{00000001-6A6B-4449-8D1C-647A2A37926C}"/>
            </c:ext>
          </c:extLst>
        </c:ser>
        <c:ser>
          <c:idx val="1"/>
          <c:order val="1"/>
          <c:tx>
            <c:strRef>
              <c:f>'13a'!$F$2</c:f>
              <c:strCache>
                <c:ptCount val="1"/>
                <c:pt idx="0">
                  <c:v>Interest</c:v>
                </c:pt>
              </c:strCache>
            </c:strRef>
          </c:tx>
          <c:spPr>
            <a:ln w="28575" cap="rnd">
              <a:noFill/>
              <a:round/>
            </a:ln>
            <a:effectLst/>
          </c:spPr>
          <c:marker>
            <c:symbol val="circle"/>
            <c:size val="8"/>
            <c:spPr>
              <a:solidFill>
                <a:schemeClr val="accent1"/>
              </a:solidFill>
              <a:ln w="9525">
                <a:solidFill>
                  <a:schemeClr val="accent4">
                    <a:lumMod val="50000"/>
                  </a:schemeClr>
                </a:solidFill>
              </a:ln>
              <a:effectLst/>
            </c:spPr>
          </c:marker>
          <c:dLbls>
            <c:dLbl>
              <c:idx val="47"/>
              <c:layout>
                <c:manualLayout>
                  <c:x val="-2.3161788374571222E-3"/>
                  <c:y val="-3.125201861586778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6A6B-4449-8D1C-647A2A37926C}"/>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4">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'13a'!$C$3:$D$50</c:f>
              <c:multiLvlStrCache>
                <c:ptCount val="48"/>
                <c:lvl>
                  <c:pt idx="0">
                    <c:v>C. A. R.</c:v>
                  </c:pt>
                  <c:pt idx="1">
                    <c:v>Burundi</c:v>
                  </c:pt>
                  <c:pt idx="2">
                    <c:v>Madagascar</c:v>
                  </c:pt>
                  <c:pt idx="3">
                    <c:v>Chad</c:v>
                  </c:pt>
                  <c:pt idx="4">
                    <c:v>Liberia</c:v>
                  </c:pt>
                  <c:pt idx="5">
                    <c:v>D. R. Congo</c:v>
                  </c:pt>
                  <c:pt idx="6">
                    <c:v>Gambia</c:v>
                  </c:pt>
                  <c:pt idx="7">
                    <c:v>Niger</c:v>
                  </c:pt>
                  <c:pt idx="8">
                    <c:v>Uganda</c:v>
                  </c:pt>
                  <c:pt idx="9">
                    <c:v>Mali</c:v>
                  </c:pt>
                  <c:pt idx="10">
                    <c:v>Togo</c:v>
                  </c:pt>
                  <c:pt idx="11">
                    <c:v>Ethiopia</c:v>
                  </c:pt>
                  <c:pt idx="12">
                    <c:v>Sierra Leone</c:v>
                  </c:pt>
                  <c:pt idx="13">
                    <c:v>Burkina Faso</c:v>
                  </c:pt>
                  <c:pt idx="14">
                    <c:v>Rwanda</c:v>
                  </c:pt>
                  <c:pt idx="16">
                    <c:v>Kiribati</c:v>
                  </c:pt>
                  <c:pt idx="17">
                    <c:v>Bolivia</c:v>
                  </c:pt>
                  <c:pt idx="18">
                    <c:v>Ukraine</c:v>
                  </c:pt>
                  <c:pt idx="19">
                    <c:v>Eswatini</c:v>
                  </c:pt>
                  <c:pt idx="20">
                    <c:v>Mongolia</c:v>
                  </c:pt>
                  <c:pt idx="21">
                    <c:v>Morocco</c:v>
                  </c:pt>
                  <c:pt idx="22">
                    <c:v>Honduras</c:v>
                  </c:pt>
                  <c:pt idx="23">
                    <c:v>Kyrgyzstan</c:v>
                  </c:pt>
                  <c:pt idx="24">
                    <c:v>Philippines</c:v>
                  </c:pt>
                  <c:pt idx="25">
                    <c:v>Iran, Isl. Rep.</c:v>
                  </c:pt>
                  <c:pt idx="26">
                    <c:v>S. Tome/Principe</c:v>
                  </c:pt>
                  <c:pt idx="27">
                    <c:v>Viet Nam</c:v>
                  </c:pt>
                  <c:pt idx="28">
                    <c:v>Uzbekistan</c:v>
                  </c:pt>
                  <c:pt idx="29">
                    <c:v>Senegal</c:v>
                  </c:pt>
                  <c:pt idx="30">
                    <c:v>Côte d'Ivoire</c:v>
                  </c:pt>
                  <c:pt idx="31">
                    <c:v>Congo</c:v>
                  </c:pt>
                  <c:pt idx="32">
                    <c:v>Angola</c:v>
                  </c:pt>
                  <c:pt idx="33">
                    <c:v>Ghana</c:v>
                  </c:pt>
                  <c:pt idx="34">
                    <c:v>Lesotho</c:v>
                  </c:pt>
                  <c:pt idx="35">
                    <c:v>Tajikistan</c:v>
                  </c:pt>
                  <c:pt idx="36">
                    <c:v>Bangladesh</c:v>
                  </c:pt>
                  <c:pt idx="37">
                    <c:v>Zambia</c:v>
                  </c:pt>
                  <c:pt idx="38">
                    <c:v>Nepal</c:v>
                  </c:pt>
                  <c:pt idx="39">
                    <c:v>Mauritania</c:v>
                  </c:pt>
                  <c:pt idx="40">
                    <c:v>Benin</c:v>
                  </c:pt>
                  <c:pt idx="41">
                    <c:v>Cameroon</c:v>
                  </c:pt>
                  <c:pt idx="42">
                    <c:v>Sri Lanka</c:v>
                  </c:pt>
                  <c:pt idx="43">
                    <c:v>U. R. Tanzania</c:v>
                  </c:pt>
                  <c:pt idx="44">
                    <c:v>Comoros</c:v>
                  </c:pt>
                  <c:pt idx="45">
                    <c:v>Guinea</c:v>
                  </c:pt>
                  <c:pt idx="46">
                    <c:v>Lao PDR</c:v>
                  </c:pt>
                  <c:pt idx="47">
                    <c:v>Haiti</c:v>
                  </c:pt>
                </c:lvl>
                <c:lvl>
                  <c:pt idx="0">
                    <c:v>Low income</c:v>
                  </c:pt>
                  <c:pt idx="16">
                    <c:v>Lower middle incom</c:v>
                  </c:pt>
                </c:lvl>
              </c:multiLvlStrCache>
            </c:multiLvlStrRef>
          </c:cat>
          <c:val>
            <c:numRef>
              <c:f>'13a'!$F$3:$F$50</c:f>
              <c:numCache>
                <c:formatCode>0</c:formatCode>
                <c:ptCount val="48"/>
                <c:pt idx="0">
                  <c:v>1.7346837306988416</c:v>
                </c:pt>
                <c:pt idx="1">
                  <c:v>6.6885234040924049</c:v>
                </c:pt>
                <c:pt idx="2">
                  <c:v>2.8571025023296106</c:v>
                </c:pt>
                <c:pt idx="3">
                  <c:v>8.1899696324273759</c:v>
                </c:pt>
                <c:pt idx="4">
                  <c:v>7.214959242768062</c:v>
                </c:pt>
                <c:pt idx="5">
                  <c:v>2.3409568932482316</c:v>
                </c:pt>
                <c:pt idx="6">
                  <c:v>17.251851966141693</c:v>
                </c:pt>
                <c:pt idx="7">
                  <c:v>7.2590900425272729</c:v>
                </c:pt>
                <c:pt idx="8">
                  <c:v>29.762564049626381</c:v>
                </c:pt>
                <c:pt idx="9">
                  <c:v>12.654595379865595</c:v>
                </c:pt>
                <c:pt idx="10">
                  <c:v>23.210401822894262</c:v>
                </c:pt>
                <c:pt idx="11">
                  <c:v>6.4271472355499935</c:v>
                </c:pt>
                <c:pt idx="12">
                  <c:v>15.141105690364455</c:v>
                </c:pt>
                <c:pt idx="13">
                  <c:v>16.19356905118071</c:v>
                </c:pt>
                <c:pt idx="14">
                  <c:v>17.997164236167642</c:v>
                </c:pt>
                <c:pt idx="16">
                  <c:v>5.3176134282883982</c:v>
                </c:pt>
                <c:pt idx="17">
                  <c:v>30.450254918173606</c:v>
                </c:pt>
                <c:pt idx="18">
                  <c:v>14.120536487176851</c:v>
                </c:pt>
                <c:pt idx="19">
                  <c:v>2.9453803494128477</c:v>
                </c:pt>
                <c:pt idx="20">
                  <c:v>22.074349925830909</c:v>
                </c:pt>
                <c:pt idx="21">
                  <c:v>217.42240073305237</c:v>
                </c:pt>
                <c:pt idx="22">
                  <c:v>11.889518618716689</c:v>
                </c:pt>
                <c:pt idx="23">
                  <c:v>21.444059698467331</c:v>
                </c:pt>
                <c:pt idx="24">
                  <c:v>15.764327996025971</c:v>
                </c:pt>
                <c:pt idx="25">
                  <c:v>11.750617457003518</c:v>
                </c:pt>
                <c:pt idx="26">
                  <c:v>90.832930448467096</c:v>
                </c:pt>
                <c:pt idx="27">
                  <c:v>52.64656595593074</c:v>
                </c:pt>
                <c:pt idx="28">
                  <c:v>7.514375655226365</c:v>
                </c:pt>
                <c:pt idx="29">
                  <c:v>16.960866744360473</c:v>
                </c:pt>
                <c:pt idx="30">
                  <c:v>164.97929781572464</c:v>
                </c:pt>
                <c:pt idx="31">
                  <c:v>120.35635814146572</c:v>
                </c:pt>
                <c:pt idx="32">
                  <c:v>67.135386578845967</c:v>
                </c:pt>
                <c:pt idx="33">
                  <c:v>53.800059491373673</c:v>
                </c:pt>
                <c:pt idx="34">
                  <c:v>35.564224919894166</c:v>
                </c:pt>
                <c:pt idx="35">
                  <c:v>0</c:v>
                </c:pt>
                <c:pt idx="36">
                  <c:v>41.323654944955727</c:v>
                </c:pt>
                <c:pt idx="37">
                  <c:v>12.932467106287822</c:v>
                </c:pt>
                <c:pt idx="38">
                  <c:v>39.223672866014937</c:v>
                </c:pt>
                <c:pt idx="39">
                  <c:v>69.397015729951448</c:v>
                </c:pt>
                <c:pt idx="40">
                  <c:v>17.905161697382368</c:v>
                </c:pt>
                <c:pt idx="41">
                  <c:v>30.298543173115302</c:v>
                </c:pt>
                <c:pt idx="42">
                  <c:v>74.887358946990616</c:v>
                </c:pt>
                <c:pt idx="43">
                  <c:v>74.746288403611118</c:v>
                </c:pt>
                <c:pt idx="44">
                  <c:v>88.902638630457645</c:v>
                </c:pt>
                <c:pt idx="45">
                  <c:v>131.90720211724272</c:v>
                </c:pt>
                <c:pt idx="46">
                  <c:v>58.43072932793072</c:v>
                </c:pt>
                <c:pt idx="47">
                  <c:v>0</c:v>
                </c:pt>
              </c:numCache>
            </c:numRef>
          </c:val>
          <c:smooth val="0"/>
          <c:extLst>
            <c:ext xmlns:c16="http://schemas.microsoft.com/office/drawing/2014/chart" uri="{C3380CC4-5D6E-409C-BE32-E72D297353CC}">
              <c16:uniqueId val="{00000003-6A6B-4449-8D1C-647A2A37926C}"/>
            </c:ext>
          </c:extLst>
        </c:ser>
        <c:dLbls>
          <c:showLegendKey val="0"/>
          <c:showVal val="0"/>
          <c:showCatName val="0"/>
          <c:showSerName val="0"/>
          <c:showPercent val="0"/>
          <c:showBubbleSize val="0"/>
        </c:dLbls>
        <c:hiLowLines>
          <c:spPr>
            <a:ln w="9525" cap="flat" cmpd="sng" algn="ctr">
              <a:solidFill>
                <a:schemeClr val="bg1">
                  <a:lumMod val="75000"/>
                </a:schemeClr>
              </a:solidFill>
              <a:round/>
            </a:ln>
            <a:effectLst/>
          </c:spPr>
        </c:hiLowLines>
        <c:marker val="1"/>
        <c:smooth val="0"/>
        <c:axId val="339967928"/>
        <c:axId val="339968288"/>
      </c:lineChart>
      <c:catAx>
        <c:axId val="339967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bg1"/>
                </a:solidFill>
                <a:latin typeface="+mn-lt"/>
                <a:ea typeface="+mn-ea"/>
                <a:cs typeface="+mn-cs"/>
              </a:defRPr>
            </a:pPr>
            <a:endParaRPr lang="en-US"/>
          </a:p>
        </c:txPr>
        <c:crossAx val="339968288"/>
        <c:crosses val="autoZero"/>
        <c:auto val="1"/>
        <c:lblAlgn val="ctr"/>
        <c:lblOffset val="100"/>
        <c:tickLblSkip val="1"/>
        <c:noMultiLvlLbl val="0"/>
      </c:catAx>
      <c:valAx>
        <c:axId val="339968288"/>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r>
                  <a:rPr lang="en-US" sz="1300" b="1"/>
                  <a:t>USD</a:t>
                </a:r>
              </a:p>
            </c:rich>
          </c:tx>
          <c:overlay val="0"/>
          <c:spPr>
            <a:noFill/>
            <a:ln>
              <a:noFill/>
            </a:ln>
            <a:effectLst/>
          </c:spPr>
          <c:txPr>
            <a:bodyPr rot="-54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967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0F7F8-D792-4152-9BBD-4433576C8297}" type="datetimeFigureOut">
              <a:rPr lang="en-US" smtClean="0"/>
              <a:t>6/26/2025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3BA01-089B-474B-8B1F-7526A368E1D8}" type="slidenum">
              <a:rPr lang="en-US" smtClean="0"/>
              <a:t>‹#›</a:t>
            </a:fld>
            <a:endParaRPr lang="en-US"/>
          </a:p>
        </p:txBody>
      </p:sp>
    </p:spTree>
    <p:extLst>
      <p:ext uri="{BB962C8B-B14F-4D97-AF65-F5344CB8AC3E}">
        <p14:creationId xmlns:p14="http://schemas.microsoft.com/office/powerpoint/2010/main" val="3512339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5F3840F0-FA50-4F75-A369-067BC4989E6E}" type="slidenum">
              <a:rPr lang="en-GB" smtClean="0"/>
              <a:t>1</a:t>
            </a:fld>
            <a:endParaRPr lang="en-GB"/>
          </a:p>
        </p:txBody>
      </p:sp>
    </p:spTree>
    <p:extLst>
      <p:ext uri="{BB962C8B-B14F-4D97-AF65-F5344CB8AC3E}">
        <p14:creationId xmlns:p14="http://schemas.microsoft.com/office/powerpoint/2010/main" val="2055338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a:t>
            </a:r>
            <a:r>
              <a:rPr lang="en-US" dirty="0" err="1"/>
              <a:t>analysing</a:t>
            </a:r>
            <a:r>
              <a:rPr lang="en-US" dirty="0"/>
              <a:t> donors’</a:t>
            </a:r>
            <a:r>
              <a:rPr lang="en-US" b="1" i="0" dirty="0">
                <a:solidFill>
                  <a:srgbClr val="232333"/>
                </a:solidFill>
                <a:effectLst/>
                <a:latin typeface="Almaden Sans"/>
              </a:rPr>
              <a:t> levels of spending on aid as a share of their gross national income. </a:t>
            </a:r>
          </a:p>
          <a:p>
            <a:endParaRPr lang="en-US" b="1" i="0" dirty="0">
              <a:solidFill>
                <a:srgbClr val="232333"/>
              </a:solidFill>
              <a:effectLst/>
              <a:latin typeface="Almaden Sans"/>
            </a:endParaRPr>
          </a:p>
          <a:p>
            <a:r>
              <a:rPr lang="en-US" b="1" i="0" dirty="0">
                <a:solidFill>
                  <a:srgbClr val="232333"/>
                </a:solidFill>
                <a:effectLst/>
                <a:latin typeface="Almaden Sans"/>
              </a:rPr>
              <a:t>Many traditional donors are likely to reduce the share of their budget that is going to aid. This is something the GEM Report is constantly updating as budget statements come in. </a:t>
            </a:r>
            <a:endParaRPr lang="en-US" dirty="0"/>
          </a:p>
        </p:txBody>
      </p:sp>
      <p:sp>
        <p:nvSpPr>
          <p:cNvPr id="4" name="Slide Number Placeholder 3"/>
          <p:cNvSpPr>
            <a:spLocks noGrp="1"/>
          </p:cNvSpPr>
          <p:nvPr>
            <p:ph type="sldNum" sz="quarter" idx="5"/>
          </p:nvPr>
        </p:nvSpPr>
        <p:spPr/>
        <p:txBody>
          <a:bodyPr/>
          <a:lstStyle/>
          <a:p>
            <a:fld id="{5A73BA01-089B-474B-8B1F-7526A368E1D8}" type="slidenum">
              <a:rPr lang="en-US" smtClean="0"/>
              <a:t>10</a:t>
            </a:fld>
            <a:endParaRPr lang="en-US"/>
          </a:p>
        </p:txBody>
      </p:sp>
    </p:spTree>
    <p:extLst>
      <p:ext uri="{BB962C8B-B14F-4D97-AF65-F5344CB8AC3E}">
        <p14:creationId xmlns:p14="http://schemas.microsoft.com/office/powerpoint/2010/main" val="442893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projected what this would mean in terms of income on aid to education for low-income countries. </a:t>
            </a:r>
          </a:p>
          <a:p>
            <a:endParaRPr lang="en-US" dirty="0"/>
          </a:p>
          <a:p>
            <a:r>
              <a:rPr lang="en-US" dirty="0"/>
              <a:t>This graph shows that some countries are projected to lose around half of their aid to education: Liberia and Chad are mentioned here</a:t>
            </a:r>
          </a:p>
          <a:p>
            <a:endParaRPr lang="en-US" dirty="0"/>
          </a:p>
        </p:txBody>
      </p:sp>
      <p:sp>
        <p:nvSpPr>
          <p:cNvPr id="4" name="Slide Number Placeholder 3"/>
          <p:cNvSpPr>
            <a:spLocks noGrp="1"/>
          </p:cNvSpPr>
          <p:nvPr>
            <p:ph type="sldNum" sz="quarter" idx="5"/>
          </p:nvPr>
        </p:nvSpPr>
        <p:spPr/>
        <p:txBody>
          <a:bodyPr/>
          <a:lstStyle/>
          <a:p>
            <a:fld id="{5A73BA01-089B-474B-8B1F-7526A368E1D8}" type="slidenum">
              <a:rPr lang="en-US" smtClean="0"/>
              <a:t>11</a:t>
            </a:fld>
            <a:endParaRPr lang="en-US"/>
          </a:p>
        </p:txBody>
      </p:sp>
    </p:spTree>
    <p:extLst>
      <p:ext uri="{BB962C8B-B14F-4D97-AF65-F5344CB8AC3E}">
        <p14:creationId xmlns:p14="http://schemas.microsoft.com/office/powerpoint/2010/main" val="2353011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0" dirty="0">
                <a:effectLst/>
                <a:latin typeface="Times New Roman" panose="02020603050405020304" pitchFamily="18" charset="0"/>
                <a:ea typeface="Aptos" panose="020B0004020202020204" pitchFamily="34" charset="0"/>
              </a:rPr>
              <a:t>One of the consequences of project-based interventions is the fragmentation of aid.</a:t>
            </a:r>
            <a:r>
              <a:rPr lang="en-GB" sz="1800" kern="0" dirty="0">
                <a:effectLst/>
                <a:latin typeface="Times New Roman" panose="02020603050405020304" pitchFamily="18" charset="0"/>
                <a:ea typeface="Aptos" panose="020B0004020202020204" pitchFamily="34" charset="0"/>
              </a:rPr>
              <a:t> In 2019, low- and lower-middle-income countries had an average of 25 donors to education (UNESCO, 2021). Under such circumstances, education ministries face a heavy burden aligning project timelines and managing multiple reporting requirements. They plan reactively, allocate resources inefficiently, and struggle to develop their systems</a:t>
            </a:r>
            <a:endParaRPr lang="en-US" dirty="0"/>
          </a:p>
        </p:txBody>
      </p:sp>
      <p:sp>
        <p:nvSpPr>
          <p:cNvPr id="4" name="Slide Number Placeholder 3"/>
          <p:cNvSpPr>
            <a:spLocks noGrp="1"/>
          </p:cNvSpPr>
          <p:nvPr>
            <p:ph type="sldNum" sz="quarter" idx="5"/>
          </p:nvPr>
        </p:nvSpPr>
        <p:spPr/>
        <p:txBody>
          <a:bodyPr/>
          <a:lstStyle/>
          <a:p>
            <a:fld id="{5A73BA01-089B-474B-8B1F-7526A368E1D8}" type="slidenum">
              <a:rPr lang="en-US" smtClean="0"/>
              <a:t>12</a:t>
            </a:fld>
            <a:endParaRPr lang="en-US"/>
          </a:p>
        </p:txBody>
      </p:sp>
    </p:spTree>
    <p:extLst>
      <p:ext uri="{BB962C8B-B14F-4D97-AF65-F5344CB8AC3E}">
        <p14:creationId xmlns:p14="http://schemas.microsoft.com/office/powerpoint/2010/main" val="2971081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Educatoin is facing multiple disadvantages. </a:t>
            </a:r>
          </a:p>
          <a:p>
            <a:endParaRPr lang="en-US" dirty="0"/>
          </a:p>
          <a:p>
            <a:pPr marL="228600" indent="-228600">
              <a:buAutoNum type="arabicPeriod"/>
            </a:pPr>
            <a:r>
              <a:rPr lang="en-US" dirty="0"/>
              <a:t>The outlook for aid to education is negative.</a:t>
            </a:r>
          </a:p>
          <a:p>
            <a:pPr marL="228600" indent="-228600">
              <a:buAutoNum type="arabicPeriod"/>
            </a:pPr>
            <a:endParaRPr lang="en-US" dirty="0"/>
          </a:p>
          <a:p>
            <a:pPr marL="228600" indent="-228600">
              <a:buAutoNum type="arabicPeriod"/>
            </a:pPr>
            <a:r>
              <a:rPr lang="en-US" dirty="0"/>
              <a:t>But, not only is there a shift away from aid and development, but there is also a lessor priority given to education within that. </a:t>
            </a:r>
          </a:p>
          <a:p>
            <a:pPr marL="0" indent="0">
              <a:buNone/>
            </a:pPr>
            <a:endParaRPr lang="en-US" dirty="0"/>
          </a:p>
          <a:p>
            <a:r>
              <a:rPr lang="en-US" dirty="0"/>
              <a:t>3. If we interpret results as outcomes, education is also not well situated. There is very little that can be achieve in terms of learning in a short time period. We always argue that it is important to invest in education institutions, but this is unlikely to give results in the time of time frame that donors want. </a:t>
            </a:r>
          </a:p>
          <a:p>
            <a:endParaRPr lang="en-US" dirty="0"/>
          </a:p>
          <a:p>
            <a:r>
              <a:rPr lang="en-US" dirty="0"/>
              <a:t>4. Finally here you can see that educatoin is more exposed to grants than other sectors – 60% of aid to education is in the form of grants. </a:t>
            </a:r>
          </a:p>
        </p:txBody>
      </p:sp>
      <p:sp>
        <p:nvSpPr>
          <p:cNvPr id="4" name="Slide Number Placeholder 3"/>
          <p:cNvSpPr>
            <a:spLocks noGrp="1"/>
          </p:cNvSpPr>
          <p:nvPr>
            <p:ph type="sldNum" sz="quarter" idx="5"/>
          </p:nvPr>
        </p:nvSpPr>
        <p:spPr/>
        <p:txBody>
          <a:bodyPr/>
          <a:lstStyle/>
          <a:p>
            <a:fld id="{5A73BA01-089B-474B-8B1F-7526A368E1D8}" type="slidenum">
              <a:rPr lang="en-US" smtClean="0"/>
              <a:t>13</a:t>
            </a:fld>
            <a:endParaRPr lang="en-US"/>
          </a:p>
        </p:txBody>
      </p:sp>
    </p:spTree>
    <p:extLst>
      <p:ext uri="{BB962C8B-B14F-4D97-AF65-F5344CB8AC3E}">
        <p14:creationId xmlns:p14="http://schemas.microsoft.com/office/powerpoint/2010/main" val="2034911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donors are shifting more of their support to emergencies. </a:t>
            </a:r>
          </a:p>
          <a:p>
            <a:r>
              <a:rPr lang="en-US" dirty="0"/>
              <a:t>That generates discussions about what it humanitarian and what is development aid. </a:t>
            </a:r>
          </a:p>
          <a:p>
            <a:endParaRPr lang="en-US" dirty="0"/>
          </a:p>
          <a:p>
            <a:r>
              <a:rPr lang="en-US" dirty="0"/>
              <a:t>Often the line between them is blurred. </a:t>
            </a:r>
          </a:p>
          <a:p>
            <a:r>
              <a:rPr lang="en-US" dirty="0"/>
              <a:t>In reality, if you take a conflict affected country, there is an element of funding that goes to humanitarian projects – primarily through OCHA – and then there is also funds that come from development aid budgets to support emergency contexts. </a:t>
            </a:r>
          </a:p>
          <a:p>
            <a:endParaRPr lang="en-US" dirty="0"/>
          </a:p>
          <a:p>
            <a:r>
              <a:rPr lang="en-US" dirty="0"/>
              <a:t>A paper produced with Education Cannot Wait looks at three databases – the IATI, the OCHA and the OECD CRS – to see what we could find on this issue. </a:t>
            </a:r>
          </a:p>
          <a:p>
            <a:endParaRPr lang="en-US" dirty="0"/>
          </a:p>
          <a:p>
            <a:r>
              <a:rPr lang="en-US" dirty="0"/>
              <a:t>It shows that the funds reported on the platforms do not overlap, so it important to use them additively. </a:t>
            </a:r>
          </a:p>
          <a:p>
            <a:endParaRPr lang="en-US" dirty="0"/>
          </a:p>
          <a:p>
            <a:r>
              <a:rPr lang="en-US" dirty="0"/>
              <a:t>We can see that aid for </a:t>
            </a:r>
            <a:r>
              <a:rPr lang="en-US" dirty="0" err="1"/>
              <a:t>EiEPC</a:t>
            </a:r>
            <a:r>
              <a:rPr lang="en-US" dirty="0"/>
              <a:t> has been increasing, but the share of that that is considered strictly humanitarian is declining – with more coming from development aid. I</a:t>
            </a:r>
            <a:r>
              <a:rPr lang="en-US" b="1" i="0" dirty="0">
                <a:solidFill>
                  <a:srgbClr val="232333"/>
                </a:solidFill>
                <a:effectLst/>
                <a:latin typeface="Almaden Sans"/>
              </a:rPr>
              <a:t>n 2024, for instance, even though the overall trends of aid to education may have been declining, the amount that went to emergencies and protracted crises has been increasing. </a:t>
            </a:r>
            <a:endParaRPr lang="en-US" dirty="0"/>
          </a:p>
        </p:txBody>
      </p:sp>
      <p:sp>
        <p:nvSpPr>
          <p:cNvPr id="4" name="Slide Number Placeholder 3"/>
          <p:cNvSpPr>
            <a:spLocks noGrp="1"/>
          </p:cNvSpPr>
          <p:nvPr>
            <p:ph type="sldNum" sz="quarter" idx="5"/>
          </p:nvPr>
        </p:nvSpPr>
        <p:spPr/>
        <p:txBody>
          <a:bodyPr/>
          <a:lstStyle/>
          <a:p>
            <a:fld id="{5A73BA01-089B-474B-8B1F-7526A368E1D8}" type="slidenum">
              <a:rPr lang="en-US" smtClean="0"/>
              <a:t>14</a:t>
            </a:fld>
            <a:endParaRPr lang="en-US"/>
          </a:p>
        </p:txBody>
      </p:sp>
    </p:spTree>
    <p:extLst>
      <p:ext uri="{BB962C8B-B14F-4D97-AF65-F5344CB8AC3E}">
        <p14:creationId xmlns:p14="http://schemas.microsoft.com/office/powerpoint/2010/main" val="2669852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3BA01-089B-474B-8B1F-7526A368E1D8}" type="slidenum">
              <a:rPr lang="en-US" smtClean="0"/>
              <a:t>15</a:t>
            </a:fld>
            <a:endParaRPr lang="en-US"/>
          </a:p>
        </p:txBody>
      </p:sp>
    </p:spTree>
    <p:extLst>
      <p:ext uri="{BB962C8B-B14F-4D97-AF65-F5344CB8AC3E}">
        <p14:creationId xmlns:p14="http://schemas.microsoft.com/office/powerpoint/2010/main" val="1287792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3BA01-089B-474B-8B1F-7526A368E1D8}" type="slidenum">
              <a:rPr lang="en-US" smtClean="0"/>
              <a:t>16</a:t>
            </a:fld>
            <a:endParaRPr lang="en-US"/>
          </a:p>
        </p:txBody>
      </p:sp>
    </p:spTree>
    <p:extLst>
      <p:ext uri="{BB962C8B-B14F-4D97-AF65-F5344CB8AC3E}">
        <p14:creationId xmlns:p14="http://schemas.microsoft.com/office/powerpoint/2010/main" val="4182741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3BA01-089B-474B-8B1F-7526A368E1D8}" type="slidenum">
              <a:rPr lang="en-US" smtClean="0"/>
              <a:t>2</a:t>
            </a:fld>
            <a:endParaRPr lang="en-US"/>
          </a:p>
        </p:txBody>
      </p:sp>
    </p:spTree>
    <p:extLst>
      <p:ext uri="{BB962C8B-B14F-4D97-AF65-F5344CB8AC3E}">
        <p14:creationId xmlns:p14="http://schemas.microsoft.com/office/powerpoint/2010/main" val="374129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Education Finance Watch – released in October 2024  joint with the World Bank and the UIS </a:t>
            </a:r>
          </a:p>
          <a:p>
            <a:endParaRPr lang="en-US"/>
          </a:p>
          <a:p>
            <a:r>
              <a:rPr lang="en-US"/>
              <a:t>Here the graph shows the allocation of total education spending divided by income group across years and how that is shared between governments (grey), external funders (orange), and households (purple). </a:t>
            </a:r>
          </a:p>
          <a:p>
            <a:endParaRPr lang="en-US"/>
          </a:p>
          <a:p>
            <a:r>
              <a:rPr lang="en-US"/>
              <a:t>Governments are the main funders of education as you can see – primarily in high income countries, where they cover over 80% of total spending. </a:t>
            </a:r>
          </a:p>
          <a:p>
            <a:endParaRPr lang="en-US"/>
          </a:p>
          <a:p>
            <a:r>
              <a:rPr lang="en-US"/>
              <a:t>You also see the high contribution of households in low and lower middle income countries – making up over 40% in lower middle income countries. </a:t>
            </a:r>
          </a:p>
          <a:p>
            <a:endParaRPr lang="en-US"/>
          </a:p>
          <a:p>
            <a:r>
              <a:rPr lang="en-US"/>
              <a:t>And you see that external financing is critical in the poorest countries, making up 12% of total spending on education and 17% if you exclude households. </a:t>
            </a:r>
          </a:p>
          <a:p>
            <a:endParaRPr lang="en-US"/>
          </a:p>
        </p:txBody>
      </p:sp>
      <p:sp>
        <p:nvSpPr>
          <p:cNvPr id="4" name="Slide Number Placeholder 3"/>
          <p:cNvSpPr>
            <a:spLocks noGrp="1"/>
          </p:cNvSpPr>
          <p:nvPr>
            <p:ph type="sldNum" sz="quarter" idx="5"/>
          </p:nvPr>
        </p:nvSpPr>
        <p:spPr/>
        <p:txBody>
          <a:bodyPr/>
          <a:lstStyle/>
          <a:p>
            <a:fld id="{5A73BA01-089B-474B-8B1F-7526A368E1D8}" type="slidenum">
              <a:rPr lang="en-US" smtClean="0"/>
              <a:t>3</a:t>
            </a:fld>
            <a:endParaRPr lang="en-US"/>
          </a:p>
        </p:txBody>
      </p:sp>
    </p:spTree>
    <p:extLst>
      <p:ext uri="{BB962C8B-B14F-4D97-AF65-F5344CB8AC3E}">
        <p14:creationId xmlns:p14="http://schemas.microsoft.com/office/powerpoint/2010/main" val="244852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context is shown by this graph</a:t>
            </a:r>
          </a:p>
          <a:p>
            <a:endParaRPr lang="en-US" dirty="0"/>
          </a:p>
          <a:p>
            <a:pPr marL="228600" indent="-228600">
              <a:buAutoNum type="arabicPeriod"/>
            </a:pPr>
            <a:r>
              <a:rPr lang="en-US" dirty="0"/>
              <a:t>The graph on the left shows countries’ progress towards the benchmark target of allocating at least 4% of GDP to education </a:t>
            </a:r>
          </a:p>
          <a:p>
            <a:pPr marL="228600" indent="-228600">
              <a:buAutoNum type="arabicPeriod"/>
            </a:pPr>
            <a:r>
              <a:rPr lang="en-US" dirty="0"/>
              <a:t>On the right it shows progress towards the progress of allocating at least 15% of total public expenditure</a:t>
            </a:r>
          </a:p>
          <a:p>
            <a:pPr marL="228600" indent="-228600">
              <a:buAutoNum type="arabicPeriod"/>
            </a:pPr>
            <a:endParaRPr lang="en-US" dirty="0"/>
          </a:p>
          <a:p>
            <a:pPr marL="0" indent="0">
              <a:buNone/>
            </a:pPr>
            <a:r>
              <a:rPr lang="en-US" dirty="0"/>
              <a:t>We have divided it by income group. </a:t>
            </a:r>
          </a:p>
          <a:p>
            <a:pPr marL="0" indent="0">
              <a:buNone/>
            </a:pPr>
            <a:endParaRPr lang="en-US" dirty="0"/>
          </a:p>
          <a:p>
            <a:pPr marL="0" indent="0">
              <a:buNone/>
            </a:pPr>
            <a:r>
              <a:rPr lang="en-US" dirty="0"/>
              <a:t>The mean and the median vary by the number of countries, but trends align no matter what average you take. </a:t>
            </a:r>
          </a:p>
          <a:p>
            <a:pPr marL="0" indent="0">
              <a:buNone/>
            </a:pPr>
            <a:endParaRPr lang="en-US" dirty="0"/>
          </a:p>
          <a:p>
            <a:pPr marL="0" indent="0">
              <a:buNone/>
            </a:pPr>
            <a:r>
              <a:rPr lang="en-US" dirty="0"/>
              <a:t>On the left – globally since 2015, there has been a small decline of 0.3-0.4 pp (a decline of almost 10%), but a more sizeable decline as a share of public expenditure on the right, particularly in middle income countries, where the share of education in their budgets had declined by almost 2pp or more. </a:t>
            </a:r>
          </a:p>
          <a:p>
            <a:pPr marL="0" indent="0">
              <a:buNone/>
            </a:pPr>
            <a:endParaRPr lang="en-US" dirty="0"/>
          </a:p>
          <a:p>
            <a:pPr marL="0" indent="0">
              <a:buNone/>
            </a:pPr>
            <a:r>
              <a:rPr lang="en-US" b="1" dirty="0"/>
              <a:t>This shows there is </a:t>
            </a:r>
            <a:r>
              <a:rPr lang="en-US" b="1" dirty="0" err="1"/>
              <a:t>is</a:t>
            </a:r>
            <a:r>
              <a:rPr lang="en-US" b="1" dirty="0"/>
              <a:t> a </a:t>
            </a:r>
            <a:r>
              <a:rPr lang="en-US" b="1" dirty="0" err="1"/>
              <a:t>deprioritisation</a:t>
            </a:r>
            <a:r>
              <a:rPr lang="en-US" b="1" dirty="0"/>
              <a:t> of education – mostly because of public debt pressures on many of these countries. </a:t>
            </a:r>
            <a:r>
              <a:rPr lang="en-US" b="0" dirty="0"/>
              <a:t>We are not yet at the situation that countries faced in the 1980s/90s, but, if trends continue, we could be there in 2030s. And we should remember that poor countries lost 2 decades of educatoin development as a result of that situation. </a:t>
            </a:r>
            <a:endParaRPr lang="en-US" b="1" dirty="0"/>
          </a:p>
        </p:txBody>
      </p:sp>
      <p:sp>
        <p:nvSpPr>
          <p:cNvPr id="4" name="Slide Number Placeholder 3"/>
          <p:cNvSpPr>
            <a:spLocks noGrp="1"/>
          </p:cNvSpPr>
          <p:nvPr>
            <p:ph type="sldNum" sz="quarter" idx="5"/>
          </p:nvPr>
        </p:nvSpPr>
        <p:spPr/>
        <p:txBody>
          <a:bodyPr/>
          <a:lstStyle/>
          <a:p>
            <a:fld id="{5A73BA01-089B-474B-8B1F-7526A368E1D8}" type="slidenum">
              <a:rPr lang="en-US" smtClean="0"/>
              <a:t>4</a:t>
            </a:fld>
            <a:endParaRPr lang="en-US"/>
          </a:p>
        </p:txBody>
      </p:sp>
    </p:spTree>
    <p:extLst>
      <p:ext uri="{BB962C8B-B14F-4D97-AF65-F5344CB8AC3E}">
        <p14:creationId xmlns:p14="http://schemas.microsoft.com/office/powerpoint/2010/main" val="3448198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3BA01-089B-474B-8B1F-7526A368E1D8}" type="slidenum">
              <a:rPr lang="en-US" smtClean="0"/>
              <a:t>5</a:t>
            </a:fld>
            <a:endParaRPr lang="en-US"/>
          </a:p>
        </p:txBody>
      </p:sp>
    </p:spTree>
    <p:extLst>
      <p:ext uri="{BB962C8B-B14F-4D97-AF65-F5344CB8AC3E}">
        <p14:creationId xmlns:p14="http://schemas.microsoft.com/office/powerpoint/2010/main" val="330138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you see the emphasis that OECD DAC member states are putting on aid. </a:t>
            </a:r>
          </a:p>
          <a:p>
            <a:endParaRPr lang="en-US" dirty="0"/>
          </a:p>
          <a:p>
            <a:r>
              <a:rPr lang="en-US" dirty="0"/>
              <a:t>The line is the total amount of aid spending, which shows a large increase in 2022 and 2023 linked to Ukraine. </a:t>
            </a:r>
          </a:p>
          <a:p>
            <a:endParaRPr lang="en-US" dirty="0"/>
          </a:p>
          <a:p>
            <a:r>
              <a:rPr lang="en-US" dirty="0"/>
              <a:t>But as a share of their GNI – the bars – countries have been spending about the same amount of money as they did in the 1980s. </a:t>
            </a:r>
          </a:p>
          <a:p>
            <a:endParaRPr lang="en-US" dirty="0"/>
          </a:p>
          <a:p>
            <a:r>
              <a:rPr lang="en-US" dirty="0"/>
              <a:t>There was a dip in the 1990s, possibly at the end of the Cold War and the debt crisis. </a:t>
            </a:r>
          </a:p>
          <a:p>
            <a:endParaRPr lang="en-US" dirty="0"/>
          </a:p>
          <a:p>
            <a:r>
              <a:rPr lang="en-US" dirty="0"/>
              <a:t>But it grew again in the 2000s back to original levels. </a:t>
            </a:r>
          </a:p>
          <a:p>
            <a:endParaRPr lang="en-US" dirty="0"/>
          </a:p>
          <a:p>
            <a:r>
              <a:rPr lang="en-US" dirty="0"/>
              <a:t>The black share is the amount going to refugees in donor countries – if you exclude that you can see that levels today are in fact lower than they were in the 1980s. </a:t>
            </a:r>
          </a:p>
          <a:p>
            <a:endParaRPr lang="en-US" dirty="0"/>
          </a:p>
          <a:p>
            <a:r>
              <a:rPr lang="en-US" dirty="0"/>
              <a:t>This graph on the right-hand side shows the share of revenues of governments in select groups of countries that are grants that go to budgets – the idealistic picture we have of aid. But you can see that it’s a very small % of aid, but is also rapidly declining. </a:t>
            </a:r>
          </a:p>
          <a:p>
            <a:endParaRPr lang="en-US" dirty="0"/>
          </a:p>
          <a:p>
            <a:r>
              <a:rPr lang="en-US" dirty="0"/>
              <a:t>In Africa, the share of grants in GDP, which is primarily aid, has more than halved since 2010. That is a consequence of the countries growing faster than their donors, but also the decline overall in the types of aid that goes to directly benefit them. </a:t>
            </a:r>
          </a:p>
        </p:txBody>
      </p:sp>
      <p:sp>
        <p:nvSpPr>
          <p:cNvPr id="4" name="Slide Number Placeholder 3"/>
          <p:cNvSpPr>
            <a:spLocks noGrp="1"/>
          </p:cNvSpPr>
          <p:nvPr>
            <p:ph type="sldNum" sz="quarter" idx="5"/>
          </p:nvPr>
        </p:nvSpPr>
        <p:spPr/>
        <p:txBody>
          <a:bodyPr/>
          <a:lstStyle/>
          <a:p>
            <a:fld id="{5A73BA01-089B-474B-8B1F-7526A368E1D8}" type="slidenum">
              <a:rPr lang="en-US" smtClean="0"/>
              <a:t>6</a:t>
            </a:fld>
            <a:endParaRPr lang="en-US"/>
          </a:p>
        </p:txBody>
      </p:sp>
    </p:spTree>
    <p:extLst>
      <p:ext uri="{BB962C8B-B14F-4D97-AF65-F5344CB8AC3E}">
        <p14:creationId xmlns:p14="http://schemas.microsoft.com/office/powerpoint/2010/main" val="389375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we have been reporting since 2002 covering budget support and aid to education grew steadily since 2010, and more substantially as a reflection of the crisis in Ukraine, but </a:t>
            </a:r>
          </a:p>
          <a:p>
            <a:endParaRPr lang="en-US" dirty="0"/>
          </a:p>
          <a:p>
            <a:r>
              <a:rPr lang="en-US" dirty="0"/>
              <a:t>But if you look at the amount going direct to countries – and excluding scholarships – aid has not changed since 2016, and is perhaps lower when it comes to country programmable aid, which is the type of aid that countries can plan for and absorb into their education systems. </a:t>
            </a:r>
          </a:p>
          <a:p>
            <a:endParaRPr lang="en-US" dirty="0"/>
          </a:p>
          <a:p>
            <a:r>
              <a:rPr lang="en-US" dirty="0"/>
              <a:t>This is partly because there is a decline of the priority that donors are giving to education as you can see on the right hand side: education fell from 9.9% of allocable aid in 2010 to 7.6% in 2022, with a small uptick after that. </a:t>
            </a:r>
          </a:p>
          <a:p>
            <a:r>
              <a:rPr lang="en-US" dirty="0"/>
              <a:t>By contrast, you can see that energy has closed the gap that it had with education. </a:t>
            </a:r>
          </a:p>
          <a:p>
            <a:endParaRPr lang="en-US" dirty="0"/>
          </a:p>
        </p:txBody>
      </p:sp>
      <p:sp>
        <p:nvSpPr>
          <p:cNvPr id="4" name="Slide Number Placeholder 3"/>
          <p:cNvSpPr>
            <a:spLocks noGrp="1"/>
          </p:cNvSpPr>
          <p:nvPr>
            <p:ph type="sldNum" sz="quarter" idx="5"/>
          </p:nvPr>
        </p:nvSpPr>
        <p:spPr/>
        <p:txBody>
          <a:bodyPr/>
          <a:lstStyle/>
          <a:p>
            <a:fld id="{5A73BA01-089B-474B-8B1F-7526A368E1D8}" type="slidenum">
              <a:rPr lang="en-US" smtClean="0"/>
              <a:t>7</a:t>
            </a:fld>
            <a:endParaRPr lang="en-US"/>
          </a:p>
        </p:txBody>
      </p:sp>
    </p:spTree>
    <p:extLst>
      <p:ext uri="{BB962C8B-B14F-4D97-AF65-F5344CB8AC3E}">
        <p14:creationId xmlns:p14="http://schemas.microsoft.com/office/powerpoint/2010/main" val="1196390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both graphs you see the 7 largest donors and the shares they allocate to education. </a:t>
            </a:r>
          </a:p>
          <a:p>
            <a:r>
              <a:rPr lang="en-US"/>
              <a:t>You can see that within each donor, with the exception of the EU in recent years, they have deprioritized education. </a:t>
            </a:r>
          </a:p>
          <a:p>
            <a:r>
              <a:rPr lang="en-US"/>
              <a:t>Within this group, some have put more emphasis on education, like the UK, and others that have put less, like Japan. </a:t>
            </a:r>
          </a:p>
          <a:p>
            <a:endParaRPr lang="en-US"/>
          </a:p>
          <a:p>
            <a:r>
              <a:rPr lang="en-US"/>
              <a:t>On the bottom, you see the distribution of aid on two levels. </a:t>
            </a:r>
          </a:p>
          <a:p>
            <a:r>
              <a:rPr lang="en-US"/>
              <a:t>The purple part shows aid to basic education. And you can see that the US allocated a far greater share of its aid to basic education, while other donors allocate their aid to other levels. </a:t>
            </a:r>
          </a:p>
          <a:p>
            <a:endParaRPr lang="en-US"/>
          </a:p>
          <a:p>
            <a:r>
              <a:rPr lang="en-US"/>
              <a:t>What we have also included is what is called ‘unspecified’. Sometimes aid reported to the OECD is not clear where it’s going. We have included that here, as it may be going to education, but the point still stands that the trends are declining over time. </a:t>
            </a:r>
          </a:p>
          <a:p>
            <a:endParaRPr lang="en-US"/>
          </a:p>
        </p:txBody>
      </p:sp>
      <p:sp>
        <p:nvSpPr>
          <p:cNvPr id="4" name="Slide Number Placeholder 3"/>
          <p:cNvSpPr>
            <a:spLocks noGrp="1"/>
          </p:cNvSpPr>
          <p:nvPr>
            <p:ph type="sldNum" sz="quarter" idx="5"/>
          </p:nvPr>
        </p:nvSpPr>
        <p:spPr/>
        <p:txBody>
          <a:bodyPr/>
          <a:lstStyle/>
          <a:p>
            <a:fld id="{5A73BA01-089B-474B-8B1F-7526A368E1D8}" type="slidenum">
              <a:rPr lang="en-US" smtClean="0"/>
              <a:t>8</a:t>
            </a:fld>
            <a:endParaRPr lang="en-US"/>
          </a:p>
        </p:txBody>
      </p:sp>
    </p:spTree>
    <p:extLst>
      <p:ext uri="{BB962C8B-B14F-4D97-AF65-F5344CB8AC3E}">
        <p14:creationId xmlns:p14="http://schemas.microsoft.com/office/powerpoint/2010/main" val="162535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GEM Report has looked at a new source of information on aid to education, the IATI database. </a:t>
            </a:r>
          </a:p>
          <a:p>
            <a:endParaRPr lang="en-US" dirty="0"/>
          </a:p>
          <a:p>
            <a:r>
              <a:rPr lang="en-US" dirty="0"/>
              <a:t>Previous reporting has focused on the OECD CRS database. Its primary disadvantage is that data appears with a two-year lag. </a:t>
            </a:r>
          </a:p>
          <a:p>
            <a:endParaRPr lang="en-US" dirty="0"/>
          </a:p>
          <a:p>
            <a:r>
              <a:rPr lang="en-US" dirty="0"/>
              <a:t>The IATI initiative is a reporting standard adopted in 2008 as part of the implementation of the Accra agenda. It is voluntary, but used by many more actors than the OECD platform. It is being updated on a live basis. </a:t>
            </a:r>
          </a:p>
          <a:p>
            <a:endParaRPr lang="en-US" dirty="0"/>
          </a:p>
          <a:p>
            <a:r>
              <a:rPr lang="en-US" dirty="0"/>
              <a:t>Our analysis of this data source was to look at 17 donors where we thought that reporting was comparable to the information in the OECD database and to see what we could see on trends. </a:t>
            </a:r>
          </a:p>
          <a:p>
            <a:endParaRPr lang="en-US" dirty="0"/>
          </a:p>
          <a:p>
            <a:r>
              <a:rPr lang="en-US" dirty="0"/>
              <a:t>You can see from the line above the bar chart that the trends are consistent across both sources. </a:t>
            </a:r>
          </a:p>
          <a:p>
            <a:r>
              <a:rPr lang="en-US" dirty="0"/>
              <a:t>The IATI data shows that the decline in aid will be notable in 2024</a:t>
            </a:r>
          </a:p>
        </p:txBody>
      </p:sp>
      <p:sp>
        <p:nvSpPr>
          <p:cNvPr id="4" name="Slide Number Placeholder 3"/>
          <p:cNvSpPr>
            <a:spLocks noGrp="1"/>
          </p:cNvSpPr>
          <p:nvPr>
            <p:ph type="sldNum" sz="quarter" idx="5"/>
          </p:nvPr>
        </p:nvSpPr>
        <p:spPr/>
        <p:txBody>
          <a:bodyPr/>
          <a:lstStyle/>
          <a:p>
            <a:fld id="{5A73BA01-089B-474B-8B1F-7526A368E1D8}" type="slidenum">
              <a:rPr lang="en-US" smtClean="0"/>
              <a:t>9</a:t>
            </a:fld>
            <a:endParaRPr lang="en-US"/>
          </a:p>
        </p:txBody>
      </p:sp>
    </p:spTree>
    <p:extLst>
      <p:ext uri="{BB962C8B-B14F-4D97-AF65-F5344CB8AC3E}">
        <p14:creationId xmlns:p14="http://schemas.microsoft.com/office/powerpoint/2010/main" val="327666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C179E6-02D6-4017-AFA7-038E05250D8B}"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A33E6-6E56-4050-863A-86B3FE9138C4}" type="slidenum">
              <a:rPr lang="en-US" smtClean="0"/>
              <a:t>‹#›</a:t>
            </a:fld>
            <a:endParaRPr lang="en-US"/>
          </a:p>
        </p:txBody>
      </p:sp>
    </p:spTree>
    <p:extLst>
      <p:ext uri="{BB962C8B-B14F-4D97-AF65-F5344CB8AC3E}">
        <p14:creationId xmlns:p14="http://schemas.microsoft.com/office/powerpoint/2010/main" val="407074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C179E6-02D6-4017-AFA7-038E05250D8B}"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A33E6-6E56-4050-863A-86B3FE9138C4}" type="slidenum">
              <a:rPr lang="en-US" smtClean="0"/>
              <a:t>‹#›</a:t>
            </a:fld>
            <a:endParaRPr lang="en-US"/>
          </a:p>
        </p:txBody>
      </p:sp>
    </p:spTree>
    <p:extLst>
      <p:ext uri="{BB962C8B-B14F-4D97-AF65-F5344CB8AC3E}">
        <p14:creationId xmlns:p14="http://schemas.microsoft.com/office/powerpoint/2010/main" val="87639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C179E6-02D6-4017-AFA7-038E05250D8B}"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A33E6-6E56-4050-863A-86B3FE9138C4}" type="slidenum">
              <a:rPr lang="en-US" smtClean="0"/>
              <a:t>‹#›</a:t>
            </a:fld>
            <a:endParaRPr lang="en-US"/>
          </a:p>
        </p:txBody>
      </p:sp>
    </p:spTree>
    <p:extLst>
      <p:ext uri="{BB962C8B-B14F-4D97-AF65-F5344CB8AC3E}">
        <p14:creationId xmlns:p14="http://schemas.microsoft.com/office/powerpoint/2010/main" val="96926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M General Cover ">
    <p:bg>
      <p:bgRef idx="1001">
        <a:schemeClr val="bg1"/>
      </p:bgRef>
    </p:bg>
    <p:spTree>
      <p:nvGrpSpPr>
        <p:cNvPr id="1" name=""/>
        <p:cNvGrpSpPr/>
        <p:nvPr/>
      </p:nvGrpSpPr>
      <p:grpSpPr>
        <a:xfrm>
          <a:off x="0" y="0"/>
          <a:ext cx="0" cy="0"/>
          <a:chOff x="0" y="0"/>
          <a:chExt cx="0" cy="0"/>
        </a:xfrm>
      </p:grpSpPr>
      <p:pic>
        <p:nvPicPr>
          <p:cNvPr id="5" name="Imagen 6">
            <a:extLst>
              <a:ext uri="{FF2B5EF4-FFF2-40B4-BE49-F238E27FC236}">
                <a16:creationId xmlns:a16="http://schemas.microsoft.com/office/drawing/2014/main" id="{0226DCB9-6580-4683-BA79-23AF69D432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952" b="12601"/>
          <a:stretch/>
        </p:blipFill>
        <p:spPr>
          <a:xfrm>
            <a:off x="1017" y="0"/>
            <a:ext cx="9142984" cy="3486150"/>
          </a:xfrm>
          <a:prstGeom prst="rect">
            <a:avLst/>
          </a:prstGeom>
        </p:spPr>
      </p:pic>
      <p:pic>
        <p:nvPicPr>
          <p:cNvPr id="7" name="Imagen 6">
            <a:extLst>
              <a:ext uri="{FF2B5EF4-FFF2-40B4-BE49-F238E27FC236}">
                <a16:creationId xmlns:a16="http://schemas.microsoft.com/office/drawing/2014/main" id="{D652CE0F-7446-43B2-9109-8B9BCE45D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705"/>
          <a:stretch/>
        </p:blipFill>
        <p:spPr>
          <a:xfrm>
            <a:off x="0" y="1282790"/>
            <a:ext cx="9142984" cy="5575211"/>
          </a:xfrm>
          <a:prstGeom prst="rect">
            <a:avLst/>
          </a:prstGeom>
        </p:spPr>
      </p:pic>
      <p:sp>
        <p:nvSpPr>
          <p:cNvPr id="3" name="Subtitle 2"/>
          <p:cNvSpPr>
            <a:spLocks noGrp="1"/>
          </p:cNvSpPr>
          <p:nvPr>
            <p:ph type="subTitle" idx="1" hasCustomPrompt="1"/>
          </p:nvPr>
        </p:nvSpPr>
        <p:spPr>
          <a:xfrm>
            <a:off x="475722" y="4134811"/>
            <a:ext cx="4229710" cy="14404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Additional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Additional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Additional information</a:t>
            </a:r>
          </a:p>
          <a:p>
            <a:endParaRPr lang="en-US"/>
          </a:p>
        </p:txBody>
      </p:sp>
      <p:sp>
        <p:nvSpPr>
          <p:cNvPr id="9" name="CuadroTexto 8">
            <a:extLst>
              <a:ext uri="{FF2B5EF4-FFF2-40B4-BE49-F238E27FC236}">
                <a16:creationId xmlns:a16="http://schemas.microsoft.com/office/drawing/2014/main" id="{E75B572A-D41B-43FF-BE80-5E7E264422BA}"/>
              </a:ext>
            </a:extLst>
          </p:cNvPr>
          <p:cNvSpPr txBox="1"/>
          <p:nvPr userDrawn="1"/>
        </p:nvSpPr>
        <p:spPr>
          <a:xfrm>
            <a:off x="475722" y="1883742"/>
            <a:ext cx="6873984" cy="1446550"/>
          </a:xfrm>
          <a:prstGeom prst="rect">
            <a:avLst/>
          </a:prstGeom>
          <a:noFill/>
        </p:spPr>
        <p:txBody>
          <a:bodyPr wrap="square" rtlCol="0">
            <a:spAutoFit/>
          </a:bodyPr>
          <a:lstStyle/>
          <a:p>
            <a:r>
              <a:rPr lang="es-ES" sz="4400" b="1">
                <a:latin typeface="Titillium Web" panose="00000500000000000000" pitchFamily="2" charset="0"/>
              </a:rPr>
              <a:t>GLOBAL EDUCATION</a:t>
            </a:r>
            <a:br>
              <a:rPr lang="es-ES" sz="4400" b="1">
                <a:latin typeface="Titillium Web" panose="00000500000000000000" pitchFamily="2" charset="0"/>
              </a:rPr>
            </a:br>
            <a:r>
              <a:rPr lang="es-ES" sz="4400" b="1">
                <a:latin typeface="Titillium Web" panose="00000500000000000000" pitchFamily="2" charset="0"/>
              </a:rPr>
              <a:t>MONITORING REPORT</a:t>
            </a:r>
            <a:endParaRPr lang="en-GB" sz="4400" b="1">
              <a:latin typeface="Titillium Web" panose="00000500000000000000" pitchFamily="2" charset="0"/>
            </a:endParaRPr>
          </a:p>
        </p:txBody>
      </p:sp>
      <p:pic>
        <p:nvPicPr>
          <p:cNvPr id="4" name="Picture 3" descr="Logo&#10;&#10;Description automatically generated">
            <a:extLst>
              <a:ext uri="{FF2B5EF4-FFF2-40B4-BE49-F238E27FC236}">
                <a16:creationId xmlns:a16="http://schemas.microsoft.com/office/drawing/2014/main" id="{A0E8B3D0-C6FB-4A7B-B0D3-E43826CA56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762"/>
          <a:stretch/>
        </p:blipFill>
        <p:spPr>
          <a:xfrm>
            <a:off x="7349707" y="26514"/>
            <a:ext cx="1615185" cy="1455231"/>
          </a:xfrm>
          <a:prstGeom prst="rect">
            <a:avLst/>
          </a:prstGeom>
        </p:spPr>
      </p:pic>
    </p:spTree>
    <p:extLst>
      <p:ext uri="{BB962C8B-B14F-4D97-AF65-F5344CB8AC3E}">
        <p14:creationId xmlns:p14="http://schemas.microsoft.com/office/powerpoint/2010/main" val="26970349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EM Inner Slide Title">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CC8B869-1BE4-4A42-B48B-531EB67B3C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90" b="390"/>
          <a:stretch/>
        </p:blipFill>
        <p:spPr>
          <a:xfrm>
            <a:off x="0" y="-79074"/>
            <a:ext cx="9144000" cy="6831339"/>
          </a:xfrm>
          <a:prstGeom prst="rect">
            <a:avLst/>
          </a:prstGeom>
        </p:spPr>
      </p:pic>
      <p:sp>
        <p:nvSpPr>
          <p:cNvPr id="2" name="Title 1"/>
          <p:cNvSpPr>
            <a:spLocks noGrp="1"/>
          </p:cNvSpPr>
          <p:nvPr>
            <p:ph type="title" hasCustomPrompt="1"/>
          </p:nvPr>
        </p:nvSpPr>
        <p:spPr>
          <a:xfrm>
            <a:off x="1257301" y="765036"/>
            <a:ext cx="5438654" cy="594991"/>
          </a:xfrm>
        </p:spPr>
        <p:txBody>
          <a:bodyPr>
            <a:noAutofit/>
          </a:bodyPr>
          <a:lstStyle>
            <a:lvl1pPr>
              <a:defRPr sz="3200" b="1">
                <a:solidFill>
                  <a:srgbClr val="23305F"/>
                </a:solidFill>
                <a:latin typeface="+mn-lt"/>
                <a:cs typeface="Calibri Light" panose="020F0302020204030204" pitchFamily="34" charset="0"/>
              </a:defRPr>
            </a:lvl1pPr>
          </a:lstStyle>
          <a:p>
            <a:r>
              <a:rPr lang="en-GB" noProof="0"/>
              <a:t>Title</a:t>
            </a:r>
          </a:p>
        </p:txBody>
      </p:sp>
      <p:sp>
        <p:nvSpPr>
          <p:cNvPr id="6" name="Footer Placeholder 5"/>
          <p:cNvSpPr>
            <a:spLocks noGrp="1"/>
          </p:cNvSpPr>
          <p:nvPr>
            <p:ph type="ftr" sz="quarter" idx="11"/>
          </p:nvPr>
        </p:nvSpPr>
        <p:spPr>
          <a:xfrm>
            <a:off x="7320986" y="6387142"/>
            <a:ext cx="1551009" cy="365125"/>
          </a:xfrm>
        </p:spPr>
        <p:txBody>
          <a:bodyPr/>
          <a:lstStyle>
            <a:lvl1pPr algn="r">
              <a:defRPr sz="1000">
                <a:solidFill>
                  <a:schemeClr val="bg1"/>
                </a:solidFill>
              </a:defRPr>
            </a:lvl1pPr>
          </a:lstStyle>
          <a:p>
            <a:r>
              <a:rPr lang="en-GB" err="1"/>
              <a:t>en.unesco</a:t>
            </a:r>
            <a:r>
              <a:rPr lang="en-GB"/>
              <a:t>/gem-report</a:t>
            </a:r>
          </a:p>
        </p:txBody>
      </p:sp>
      <p:sp>
        <p:nvSpPr>
          <p:cNvPr id="21" name="Marcador de texto 20">
            <a:extLst>
              <a:ext uri="{FF2B5EF4-FFF2-40B4-BE49-F238E27FC236}">
                <a16:creationId xmlns:a16="http://schemas.microsoft.com/office/drawing/2014/main" id="{25D64051-65D2-40C0-A76F-22CB1A5080EB}"/>
              </a:ext>
            </a:extLst>
          </p:cNvPr>
          <p:cNvSpPr>
            <a:spLocks noGrp="1"/>
          </p:cNvSpPr>
          <p:nvPr>
            <p:ph type="body" sz="quarter" idx="16" hasCustomPrompt="1"/>
          </p:nvPr>
        </p:nvSpPr>
        <p:spPr>
          <a:xfrm>
            <a:off x="341455" y="765036"/>
            <a:ext cx="775503" cy="594991"/>
          </a:xfrm>
        </p:spPr>
        <p:txBody>
          <a:bodyPr>
            <a:noAutofit/>
          </a:bodyPr>
          <a:lstStyle>
            <a:lvl1pPr marL="0" indent="0" algn="ctr">
              <a:buNone/>
              <a:defRPr sz="3600" b="0">
                <a:solidFill>
                  <a:schemeClr val="bg1"/>
                </a:solidFill>
                <a:latin typeface="Calibri Light" panose="020F0302020204030204" pitchFamily="34" charset="0"/>
                <a:cs typeface="Calibri Light" panose="020F0302020204030204" pitchFamily="34" charset="0"/>
              </a:defRPr>
            </a:lvl1pPr>
          </a:lstStyle>
          <a:p>
            <a:pPr lvl="0"/>
            <a:r>
              <a:rPr lang="es-ES"/>
              <a:t>01</a:t>
            </a:r>
          </a:p>
        </p:txBody>
      </p:sp>
      <p:sp>
        <p:nvSpPr>
          <p:cNvPr id="10" name="Marcador de texto 9">
            <a:extLst>
              <a:ext uri="{FF2B5EF4-FFF2-40B4-BE49-F238E27FC236}">
                <a16:creationId xmlns:a16="http://schemas.microsoft.com/office/drawing/2014/main" id="{F5AD4A03-C2E0-4EEB-A5EF-435601EE36C4}"/>
              </a:ext>
            </a:extLst>
          </p:cNvPr>
          <p:cNvSpPr>
            <a:spLocks noGrp="1"/>
          </p:cNvSpPr>
          <p:nvPr>
            <p:ph type="body" sz="quarter" idx="17"/>
          </p:nvPr>
        </p:nvSpPr>
        <p:spPr>
          <a:xfrm>
            <a:off x="359820" y="1736513"/>
            <a:ext cx="3886200" cy="4351338"/>
          </a:xfrm>
        </p:spPr>
        <p:txBody>
          <a:bodyPr/>
          <a:lstStyle>
            <a:lvl1pPr>
              <a:defRPr sz="2000"/>
            </a:lvl1pPr>
            <a:lvl2pPr>
              <a:defRPr sz="1800"/>
            </a:lvl2pPr>
            <a:lvl3pPr>
              <a:defRPr sz="1400"/>
            </a:lvl3pPr>
            <a:lvl4pPr>
              <a:defRPr sz="1400"/>
            </a:lvl4pPr>
            <a:lvl5pPr>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15" name="Marcador de texto 9">
            <a:extLst>
              <a:ext uri="{FF2B5EF4-FFF2-40B4-BE49-F238E27FC236}">
                <a16:creationId xmlns:a16="http://schemas.microsoft.com/office/drawing/2014/main" id="{64F44BF8-EC6B-4E70-BEF4-27C44B009C12}"/>
              </a:ext>
            </a:extLst>
          </p:cNvPr>
          <p:cNvSpPr>
            <a:spLocks noGrp="1"/>
          </p:cNvSpPr>
          <p:nvPr>
            <p:ph type="body" sz="quarter" idx="18"/>
          </p:nvPr>
        </p:nvSpPr>
        <p:spPr>
          <a:xfrm>
            <a:off x="4897982" y="1736513"/>
            <a:ext cx="3886200" cy="4351338"/>
          </a:xfrm>
        </p:spPr>
        <p:txBody>
          <a:bodyPr/>
          <a:lstStyle>
            <a:lvl1pPr>
              <a:defRPr sz="2000"/>
            </a:lvl1pPr>
            <a:lvl2pPr>
              <a:defRPr sz="1800"/>
            </a:lvl2pPr>
            <a:lvl3pPr>
              <a:defRPr sz="1400"/>
            </a:lvl3pPr>
            <a:lvl4pPr>
              <a:defRPr sz="1400"/>
            </a:lvl4pPr>
            <a:lvl5pPr>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Rectangle 3">
            <a:extLst>
              <a:ext uri="{FF2B5EF4-FFF2-40B4-BE49-F238E27FC236}">
                <a16:creationId xmlns:a16="http://schemas.microsoft.com/office/drawing/2014/main" id="{4623473E-6FA2-ECF1-0302-7776973778A6}"/>
              </a:ext>
            </a:extLst>
          </p:cNvPr>
          <p:cNvSpPr/>
          <p:nvPr userDrawn="1"/>
        </p:nvSpPr>
        <p:spPr>
          <a:xfrm>
            <a:off x="6994690" y="188538"/>
            <a:ext cx="1998482" cy="10369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3" name="Graphic 2">
            <a:extLst>
              <a:ext uri="{FF2B5EF4-FFF2-40B4-BE49-F238E27FC236}">
                <a16:creationId xmlns:a16="http://schemas.microsoft.com/office/drawing/2014/main" id="{D08A5568-117F-87CC-066D-1858F7138D82}"/>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8954"/>
          <a:stretch/>
        </p:blipFill>
        <p:spPr>
          <a:xfrm>
            <a:off x="7663163" y="-466944"/>
            <a:ext cx="1551009" cy="2347908"/>
          </a:xfrm>
          <a:prstGeom prst="rect">
            <a:avLst/>
          </a:prstGeom>
        </p:spPr>
      </p:pic>
    </p:spTree>
    <p:extLst>
      <p:ext uri="{BB962C8B-B14F-4D97-AF65-F5344CB8AC3E}">
        <p14:creationId xmlns:p14="http://schemas.microsoft.com/office/powerpoint/2010/main" val="2085369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GEM Inner Slide Title">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CC8B869-1BE4-4A42-B48B-531EB67B3C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0900" b="390"/>
          <a:stretch/>
        </p:blipFill>
        <p:spPr>
          <a:xfrm>
            <a:off x="0" y="6228825"/>
            <a:ext cx="9144000" cy="594991"/>
          </a:xfrm>
          <a:prstGeom prst="rect">
            <a:avLst/>
          </a:prstGeom>
        </p:spPr>
      </p:pic>
      <p:sp>
        <p:nvSpPr>
          <p:cNvPr id="2" name="Title 1"/>
          <p:cNvSpPr>
            <a:spLocks noGrp="1"/>
          </p:cNvSpPr>
          <p:nvPr>
            <p:ph type="title" hasCustomPrompt="1"/>
          </p:nvPr>
        </p:nvSpPr>
        <p:spPr>
          <a:xfrm>
            <a:off x="359820" y="763789"/>
            <a:ext cx="5438654" cy="594991"/>
          </a:xfrm>
        </p:spPr>
        <p:txBody>
          <a:bodyPr>
            <a:noAutofit/>
          </a:bodyPr>
          <a:lstStyle>
            <a:lvl1pPr>
              <a:defRPr sz="3600" b="1">
                <a:solidFill>
                  <a:srgbClr val="23305F"/>
                </a:solidFill>
                <a:latin typeface="+mn-lt"/>
                <a:cs typeface="Calibri Light" panose="020F0302020204030204" pitchFamily="34" charset="0"/>
              </a:defRPr>
            </a:lvl1pPr>
          </a:lstStyle>
          <a:p>
            <a:r>
              <a:rPr lang="en-GB" noProof="0"/>
              <a:t>Title</a:t>
            </a:r>
          </a:p>
        </p:txBody>
      </p:sp>
      <p:sp>
        <p:nvSpPr>
          <p:cNvPr id="6" name="Footer Placeholder 5"/>
          <p:cNvSpPr>
            <a:spLocks noGrp="1"/>
          </p:cNvSpPr>
          <p:nvPr>
            <p:ph type="ftr" sz="quarter" idx="11"/>
          </p:nvPr>
        </p:nvSpPr>
        <p:spPr>
          <a:xfrm>
            <a:off x="7320986" y="6387142"/>
            <a:ext cx="1551009" cy="365125"/>
          </a:xfrm>
        </p:spPr>
        <p:txBody>
          <a:bodyPr/>
          <a:lstStyle>
            <a:lvl1pPr algn="r">
              <a:defRPr sz="1000">
                <a:solidFill>
                  <a:schemeClr val="bg1"/>
                </a:solidFill>
              </a:defRPr>
            </a:lvl1pPr>
          </a:lstStyle>
          <a:p>
            <a:r>
              <a:rPr lang="en-GB" dirty="0" err="1"/>
              <a:t>en.unesco</a:t>
            </a:r>
            <a:r>
              <a:rPr lang="en-GB" dirty="0"/>
              <a:t>/gem-report</a:t>
            </a:r>
          </a:p>
        </p:txBody>
      </p:sp>
      <p:sp>
        <p:nvSpPr>
          <p:cNvPr id="10" name="Marcador de texto 9">
            <a:extLst>
              <a:ext uri="{FF2B5EF4-FFF2-40B4-BE49-F238E27FC236}">
                <a16:creationId xmlns:a16="http://schemas.microsoft.com/office/drawing/2014/main" id="{F5AD4A03-C2E0-4EEB-A5EF-435601EE36C4}"/>
              </a:ext>
            </a:extLst>
          </p:cNvPr>
          <p:cNvSpPr>
            <a:spLocks noGrp="1"/>
          </p:cNvSpPr>
          <p:nvPr>
            <p:ph type="body" sz="quarter" idx="17"/>
          </p:nvPr>
        </p:nvSpPr>
        <p:spPr>
          <a:xfrm>
            <a:off x="359820" y="1736513"/>
            <a:ext cx="3886200" cy="4351338"/>
          </a:xfrm>
        </p:spPr>
        <p:txBody>
          <a:bodyPr/>
          <a:lstStyle>
            <a:lvl1pPr>
              <a:defRPr sz="2000"/>
            </a:lvl1pPr>
            <a:lvl2pPr>
              <a:defRPr sz="1800"/>
            </a:lvl2pPr>
            <a:lvl3pPr>
              <a:defRPr sz="1400"/>
            </a:lvl3pPr>
            <a:lvl4pPr>
              <a:defRPr sz="1400"/>
            </a:lvl4pPr>
            <a:lvl5pPr>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15" name="Marcador de texto 9">
            <a:extLst>
              <a:ext uri="{FF2B5EF4-FFF2-40B4-BE49-F238E27FC236}">
                <a16:creationId xmlns:a16="http://schemas.microsoft.com/office/drawing/2014/main" id="{64F44BF8-EC6B-4E70-BEF4-27C44B009C12}"/>
              </a:ext>
            </a:extLst>
          </p:cNvPr>
          <p:cNvSpPr>
            <a:spLocks noGrp="1"/>
          </p:cNvSpPr>
          <p:nvPr>
            <p:ph type="body" sz="quarter" idx="18"/>
          </p:nvPr>
        </p:nvSpPr>
        <p:spPr>
          <a:xfrm>
            <a:off x="4897982" y="1736513"/>
            <a:ext cx="3886200" cy="4351338"/>
          </a:xfrm>
        </p:spPr>
        <p:txBody>
          <a:bodyPr/>
          <a:lstStyle>
            <a:lvl1pPr>
              <a:defRPr sz="2000"/>
            </a:lvl1pPr>
            <a:lvl2pPr>
              <a:defRPr sz="1800"/>
            </a:lvl2pPr>
            <a:lvl3pPr>
              <a:defRPr sz="1400"/>
            </a:lvl3pPr>
            <a:lvl4pPr>
              <a:defRPr sz="1400"/>
            </a:lvl4pPr>
            <a:lvl5pPr>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Rectangle 3">
            <a:extLst>
              <a:ext uri="{FF2B5EF4-FFF2-40B4-BE49-F238E27FC236}">
                <a16:creationId xmlns:a16="http://schemas.microsoft.com/office/drawing/2014/main" id="{4623473E-6FA2-ECF1-0302-7776973778A6}"/>
              </a:ext>
            </a:extLst>
          </p:cNvPr>
          <p:cNvSpPr/>
          <p:nvPr userDrawn="1"/>
        </p:nvSpPr>
        <p:spPr>
          <a:xfrm>
            <a:off x="6994690" y="188538"/>
            <a:ext cx="1998482" cy="10369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3" name="Graphic 2">
            <a:extLst>
              <a:ext uri="{FF2B5EF4-FFF2-40B4-BE49-F238E27FC236}">
                <a16:creationId xmlns:a16="http://schemas.microsoft.com/office/drawing/2014/main" id="{D08A5568-117F-87CC-066D-1858F7138D82}"/>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8954"/>
          <a:stretch/>
        </p:blipFill>
        <p:spPr>
          <a:xfrm>
            <a:off x="7663163" y="-466944"/>
            <a:ext cx="1551009" cy="2347908"/>
          </a:xfrm>
          <a:prstGeom prst="rect">
            <a:avLst/>
          </a:prstGeom>
        </p:spPr>
      </p:pic>
      <p:cxnSp>
        <p:nvCxnSpPr>
          <p:cNvPr id="8" name="Straight Connector 7">
            <a:extLst>
              <a:ext uri="{FF2B5EF4-FFF2-40B4-BE49-F238E27FC236}">
                <a16:creationId xmlns:a16="http://schemas.microsoft.com/office/drawing/2014/main" id="{0D53C64E-BD58-CC38-B184-FC29F327C56E}"/>
              </a:ext>
            </a:extLst>
          </p:cNvPr>
          <p:cNvCxnSpPr/>
          <p:nvPr userDrawn="1"/>
        </p:nvCxnSpPr>
        <p:spPr>
          <a:xfrm>
            <a:off x="359820" y="1358780"/>
            <a:ext cx="8784180" cy="0"/>
          </a:xfrm>
          <a:prstGeom prst="line">
            <a:avLst/>
          </a:prstGeom>
          <a:ln w="381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2114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eer logo_Title and Content">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5CBE3D6C-037E-703F-B6C2-11865A5F3452}"/>
              </a:ext>
            </a:extLst>
          </p:cNvPr>
          <p:cNvPicPr>
            <a:picLocks noChangeAspect="1"/>
          </p:cNvPicPr>
          <p:nvPr userDrawn="1"/>
        </p:nvPicPr>
        <p:blipFill>
          <a:blip r:embed="rId2">
            <a:alphaModFix amt="40000"/>
            <a:extLst>
              <a:ext uri="{96DAC541-7B7A-43D3-8B79-37D633B846F1}">
                <asvg:svgBlip xmlns:asvg="http://schemas.microsoft.com/office/drawing/2016/SVG/main" r:embed="rId3"/>
              </a:ext>
            </a:extLst>
          </a:blip>
          <a:srcRect/>
          <a:stretch/>
        </p:blipFill>
        <p:spPr>
          <a:xfrm>
            <a:off x="0" y="0"/>
            <a:ext cx="9144000" cy="6858000"/>
          </a:xfrm>
          <a:prstGeom prst="rect">
            <a:avLst/>
          </a:prstGeom>
        </p:spPr>
      </p:pic>
      <p:sp>
        <p:nvSpPr>
          <p:cNvPr id="11" name="Title 1">
            <a:extLst>
              <a:ext uri="{FF2B5EF4-FFF2-40B4-BE49-F238E27FC236}">
                <a16:creationId xmlns:a16="http://schemas.microsoft.com/office/drawing/2014/main" id="{F218856F-EE2D-852C-5E91-39AA10110FD1}"/>
              </a:ext>
            </a:extLst>
          </p:cNvPr>
          <p:cNvSpPr>
            <a:spLocks noGrp="1"/>
          </p:cNvSpPr>
          <p:nvPr>
            <p:ph type="title"/>
          </p:nvPr>
        </p:nvSpPr>
        <p:spPr>
          <a:xfrm>
            <a:off x="241600" y="1234356"/>
            <a:ext cx="4311968" cy="1028700"/>
          </a:xfrm>
        </p:spPr>
        <p:txBody>
          <a:bodyPr anchor="t"/>
          <a:lstStyle>
            <a:lvl1pPr>
              <a:defRPr>
                <a:solidFill>
                  <a:srgbClr val="3A3D3D"/>
                </a:solidFill>
              </a:defRPr>
            </a:lvl1pPr>
          </a:lstStyle>
          <a:p>
            <a:r>
              <a:rPr lang="en-US"/>
              <a:t>Click to edit Master title style</a:t>
            </a:r>
            <a:endParaRPr lang="en-CO"/>
          </a:p>
        </p:txBody>
      </p:sp>
      <p:pic>
        <p:nvPicPr>
          <p:cNvPr id="20" name="Graphic 19">
            <a:extLst>
              <a:ext uri="{FF2B5EF4-FFF2-40B4-BE49-F238E27FC236}">
                <a16:creationId xmlns:a16="http://schemas.microsoft.com/office/drawing/2014/main" id="{54C13826-77BA-9B0C-5041-7766A059BBD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9144000" cy="6858000"/>
          </a:xfrm>
          <a:prstGeom prst="rect">
            <a:avLst/>
          </a:prstGeom>
        </p:spPr>
      </p:pic>
      <p:pic>
        <p:nvPicPr>
          <p:cNvPr id="21" name="Graphic 20">
            <a:extLst>
              <a:ext uri="{FF2B5EF4-FFF2-40B4-BE49-F238E27FC236}">
                <a16:creationId xmlns:a16="http://schemas.microsoft.com/office/drawing/2014/main" id="{68D4733D-E3B5-24F4-E066-0DBD043DE3CE}"/>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34381" t="33968" r="35461" b="32382"/>
          <a:stretch/>
        </p:blipFill>
        <p:spPr>
          <a:xfrm>
            <a:off x="258688" y="5214567"/>
            <a:ext cx="477770" cy="710796"/>
          </a:xfrm>
          <a:prstGeom prst="rect">
            <a:avLst/>
          </a:prstGeom>
        </p:spPr>
      </p:pic>
    </p:spTree>
    <p:extLst>
      <p:ext uri="{BB962C8B-B14F-4D97-AF65-F5344CB8AC3E}">
        <p14:creationId xmlns:p14="http://schemas.microsoft.com/office/powerpoint/2010/main" val="2051289853"/>
      </p:ext>
    </p:extLst>
  </p:cSld>
  <p:clrMapOvr>
    <a:masterClrMapping/>
  </p:clrMapOvr>
  <p:extLst>
    <p:ext uri="{DCECCB84-F9BA-43D5-87BE-67443E8EF086}">
      <p15:sldGuideLst xmlns:p15="http://schemas.microsoft.com/office/powerpoint/2012/main">
        <p15:guide id="3" pos="7469">
          <p15:clr>
            <a:srgbClr val="FBAE40"/>
          </p15:clr>
        </p15:guide>
        <p15:guide id="5" pos="3840">
          <p15:clr>
            <a:srgbClr val="FBAE40"/>
          </p15:clr>
        </p15:guide>
        <p15:guide id="6" pos="189">
          <p15:clr>
            <a:srgbClr val="FBAE40"/>
          </p15:clr>
        </p15:guide>
        <p15:guide id="7" orient="horz" pos="187">
          <p15:clr>
            <a:srgbClr val="FBAE40"/>
          </p15:clr>
        </p15:guide>
        <p15:guide id="8" orient="horz" pos="618">
          <p15:clr>
            <a:srgbClr val="FBAE40"/>
          </p15:clr>
        </p15:guide>
        <p15:guide id="9" orient="horz" pos="3974">
          <p15:clr>
            <a:srgbClr val="FBAE40"/>
          </p15:clr>
        </p15:guide>
        <p15:guide id="10" orient="horz" pos="4110">
          <p15:clr>
            <a:srgbClr val="FBAE40"/>
          </p15:clr>
        </p15:guide>
        <p15:guide id="11" orient="horz" pos="3702">
          <p15:clr>
            <a:srgbClr val="FBAE40"/>
          </p15:clr>
        </p15:guide>
        <p15:guide id="13" pos="5745">
          <p15:clr>
            <a:srgbClr val="FBAE40"/>
          </p15:clr>
        </p15:guide>
        <p15:guide id="14" orient="horz" pos="3566">
          <p15:clr>
            <a:srgbClr val="FBAE40"/>
          </p15:clr>
        </p15:guide>
        <p15:guide id="15" pos="257">
          <p15:clr>
            <a:srgbClr val="FBAE40"/>
          </p15:clr>
        </p15:guide>
        <p15:guide id="16" pos="74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074C1AF-2C00-0C43-71A9-D53A5B6385BF}"/>
              </a:ext>
            </a:extLst>
          </p:cNvPr>
          <p:cNvPicPr>
            <a:picLocks noChangeAspect="1"/>
          </p:cNvPicPr>
          <p:nvPr userDrawn="1"/>
        </p:nvPicPr>
        <p:blipFill>
          <a:blip r:embed="rId2">
            <a:alphaModFix amt="40000"/>
            <a:extLst>
              <a:ext uri="{96DAC541-7B7A-43D3-8B79-37D633B846F1}">
                <asvg:svgBlip xmlns:asvg="http://schemas.microsoft.com/office/drawing/2016/SVG/main" r:embed="rId3"/>
              </a:ext>
            </a:extLst>
          </a:blip>
          <a:srcRect/>
          <a:stretch/>
        </p:blipFill>
        <p:spPr>
          <a:xfrm>
            <a:off x="0" y="0"/>
            <a:ext cx="9144000" cy="6858000"/>
          </a:xfrm>
          <a:prstGeom prst="rect">
            <a:avLst/>
          </a:prstGeom>
        </p:spPr>
      </p:pic>
      <p:sp>
        <p:nvSpPr>
          <p:cNvPr id="11" name="Title 1">
            <a:extLst>
              <a:ext uri="{FF2B5EF4-FFF2-40B4-BE49-F238E27FC236}">
                <a16:creationId xmlns:a16="http://schemas.microsoft.com/office/drawing/2014/main" id="{F218856F-EE2D-852C-5E91-39AA10110FD1}"/>
              </a:ext>
            </a:extLst>
          </p:cNvPr>
          <p:cNvSpPr>
            <a:spLocks noGrp="1"/>
          </p:cNvSpPr>
          <p:nvPr>
            <p:ph type="title"/>
          </p:nvPr>
        </p:nvSpPr>
        <p:spPr>
          <a:xfrm>
            <a:off x="241597" y="1234356"/>
            <a:ext cx="4311968" cy="1028700"/>
          </a:xfrm>
        </p:spPr>
        <p:txBody>
          <a:bodyPr anchor="t"/>
          <a:lstStyle>
            <a:lvl1pPr>
              <a:defRPr>
                <a:solidFill>
                  <a:srgbClr val="3A3D3D"/>
                </a:solidFill>
              </a:defRPr>
            </a:lvl1pPr>
          </a:lstStyle>
          <a:p>
            <a:r>
              <a:rPr lang="en-US"/>
              <a:t>Click to edit Master title style</a:t>
            </a:r>
            <a:endParaRPr lang="en-CO"/>
          </a:p>
        </p:txBody>
      </p:sp>
      <p:sp>
        <p:nvSpPr>
          <p:cNvPr id="14" name="Text Placeholder 13">
            <a:extLst>
              <a:ext uri="{FF2B5EF4-FFF2-40B4-BE49-F238E27FC236}">
                <a16:creationId xmlns:a16="http://schemas.microsoft.com/office/drawing/2014/main" id="{9392EF98-1559-DE7A-1F44-295E8F4BBCC6}"/>
              </a:ext>
            </a:extLst>
          </p:cNvPr>
          <p:cNvSpPr>
            <a:spLocks noGrp="1"/>
          </p:cNvSpPr>
          <p:nvPr>
            <p:ph type="body" sz="quarter" idx="10"/>
          </p:nvPr>
        </p:nvSpPr>
        <p:spPr>
          <a:xfrm>
            <a:off x="241598" y="2825834"/>
            <a:ext cx="3777615" cy="2835192"/>
          </a:xfrm>
        </p:spPr>
        <p:txBody>
          <a:bodyPr/>
          <a:lstStyle/>
          <a:p>
            <a:pPr lvl="0"/>
            <a:r>
              <a:rPr lang="en-US"/>
              <a:t>Click to edit Master text styles</a:t>
            </a:r>
          </a:p>
        </p:txBody>
      </p:sp>
      <p:sp>
        <p:nvSpPr>
          <p:cNvPr id="16" name="Text Placeholder 15">
            <a:extLst>
              <a:ext uri="{FF2B5EF4-FFF2-40B4-BE49-F238E27FC236}">
                <a16:creationId xmlns:a16="http://schemas.microsoft.com/office/drawing/2014/main" id="{29A2453D-1929-9468-03FF-DDE4EEF0E909}"/>
              </a:ext>
            </a:extLst>
          </p:cNvPr>
          <p:cNvSpPr>
            <a:spLocks noGrp="1"/>
          </p:cNvSpPr>
          <p:nvPr>
            <p:ph type="body" sz="quarter" idx="11"/>
          </p:nvPr>
        </p:nvSpPr>
        <p:spPr>
          <a:xfrm rot="16200000">
            <a:off x="6570753" y="3214720"/>
            <a:ext cx="4432146" cy="120134"/>
          </a:xfrm>
        </p:spPr>
        <p:txBody>
          <a:bodyPr anchor="ctr">
            <a:noAutofit/>
          </a:bodyPr>
          <a:lstStyle>
            <a:lvl1pPr>
              <a:defRPr sz="788" b="0" i="1">
                <a:solidFill>
                  <a:srgbClr val="3A3D3D"/>
                </a:solidFill>
                <a:latin typeface="Calibri Light" panose="020F0302020204030204" pitchFamily="34" charset="0"/>
                <a:cs typeface="Calibri Light" panose="020F0302020204030204" pitchFamily="34" charset="0"/>
              </a:defRPr>
            </a:lvl1pPr>
          </a:lstStyle>
          <a:p>
            <a:pPr lvl="0"/>
            <a:r>
              <a:rPr lang="en-US"/>
              <a:t>Click to edit Master text styles</a:t>
            </a:r>
          </a:p>
        </p:txBody>
      </p:sp>
      <p:pic>
        <p:nvPicPr>
          <p:cNvPr id="5" name="Graphic 4">
            <a:extLst>
              <a:ext uri="{FF2B5EF4-FFF2-40B4-BE49-F238E27FC236}">
                <a16:creationId xmlns:a16="http://schemas.microsoft.com/office/drawing/2014/main" id="{625234DA-E4D6-C02E-3408-99AFB6708A3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9144000" cy="6858000"/>
          </a:xfrm>
          <a:prstGeom prst="rect">
            <a:avLst/>
          </a:prstGeom>
        </p:spPr>
      </p:pic>
    </p:spTree>
    <p:extLst>
      <p:ext uri="{BB962C8B-B14F-4D97-AF65-F5344CB8AC3E}">
        <p14:creationId xmlns:p14="http://schemas.microsoft.com/office/powerpoint/2010/main" val="1944897955"/>
      </p:ext>
    </p:extLst>
  </p:cSld>
  <p:clrMapOvr>
    <a:masterClrMapping/>
  </p:clrMapOvr>
  <p:extLst>
    <p:ext uri="{DCECCB84-F9BA-43D5-87BE-67443E8EF086}">
      <p15:sldGuideLst xmlns:p15="http://schemas.microsoft.com/office/powerpoint/2012/main">
        <p15:guide id="3" pos="7469">
          <p15:clr>
            <a:srgbClr val="FBAE40"/>
          </p15:clr>
        </p15:guide>
        <p15:guide id="5" pos="3840">
          <p15:clr>
            <a:srgbClr val="FBAE40"/>
          </p15:clr>
        </p15:guide>
        <p15:guide id="6" pos="189">
          <p15:clr>
            <a:srgbClr val="FBAE40"/>
          </p15:clr>
        </p15:guide>
        <p15:guide id="7" orient="horz" pos="187">
          <p15:clr>
            <a:srgbClr val="FBAE40"/>
          </p15:clr>
        </p15:guide>
        <p15:guide id="9" orient="horz" pos="3997">
          <p15:clr>
            <a:srgbClr val="FBAE40"/>
          </p15:clr>
        </p15:guide>
        <p15:guide id="10" orient="horz" pos="4110">
          <p15:clr>
            <a:srgbClr val="FBAE40"/>
          </p15:clr>
        </p15:guide>
        <p15:guide id="12" orient="horz" pos="3566">
          <p15:clr>
            <a:srgbClr val="FBAE40"/>
          </p15:clr>
        </p15:guide>
        <p15:guide id="13" orient="horz" pos="3385">
          <p15:clr>
            <a:srgbClr val="FBAE40"/>
          </p15:clr>
        </p15:guide>
        <p15:guide id="14" orient="horz" pos="618">
          <p15:clr>
            <a:srgbClr val="FBAE40"/>
          </p15:clr>
        </p15:guide>
        <p15:guide id="16" pos="7401">
          <p15:clr>
            <a:srgbClr val="FBAE40"/>
          </p15:clr>
        </p15:guide>
        <p15:guide id="17" pos="25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C179E6-02D6-4017-AFA7-038E05250D8B}"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A33E6-6E56-4050-863A-86B3FE9138C4}" type="slidenum">
              <a:rPr lang="en-US" smtClean="0"/>
              <a:t>‹#›</a:t>
            </a:fld>
            <a:endParaRPr lang="en-US"/>
          </a:p>
        </p:txBody>
      </p:sp>
    </p:spTree>
    <p:extLst>
      <p:ext uri="{BB962C8B-B14F-4D97-AF65-F5344CB8AC3E}">
        <p14:creationId xmlns:p14="http://schemas.microsoft.com/office/powerpoint/2010/main" val="381766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179E6-02D6-4017-AFA7-038E05250D8B}"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A33E6-6E56-4050-863A-86B3FE9138C4}" type="slidenum">
              <a:rPr lang="en-US" smtClean="0"/>
              <a:t>‹#›</a:t>
            </a:fld>
            <a:endParaRPr lang="en-US"/>
          </a:p>
        </p:txBody>
      </p:sp>
    </p:spTree>
    <p:extLst>
      <p:ext uri="{BB962C8B-B14F-4D97-AF65-F5344CB8AC3E}">
        <p14:creationId xmlns:p14="http://schemas.microsoft.com/office/powerpoint/2010/main" val="221923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C179E6-02D6-4017-AFA7-038E05250D8B}"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A33E6-6E56-4050-863A-86B3FE9138C4}" type="slidenum">
              <a:rPr lang="en-US" smtClean="0"/>
              <a:t>‹#›</a:t>
            </a:fld>
            <a:endParaRPr lang="en-US"/>
          </a:p>
        </p:txBody>
      </p:sp>
    </p:spTree>
    <p:extLst>
      <p:ext uri="{BB962C8B-B14F-4D97-AF65-F5344CB8AC3E}">
        <p14:creationId xmlns:p14="http://schemas.microsoft.com/office/powerpoint/2010/main" val="202532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C179E6-02D6-4017-AFA7-038E05250D8B}" type="datetimeFigureOut">
              <a:rPr lang="en-US" smtClean="0"/>
              <a:t>6/26/2025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1A33E6-6E56-4050-863A-86B3FE9138C4}" type="slidenum">
              <a:rPr lang="en-US" smtClean="0"/>
              <a:t>‹#›</a:t>
            </a:fld>
            <a:endParaRPr lang="en-US"/>
          </a:p>
        </p:txBody>
      </p:sp>
    </p:spTree>
    <p:extLst>
      <p:ext uri="{BB962C8B-B14F-4D97-AF65-F5344CB8AC3E}">
        <p14:creationId xmlns:p14="http://schemas.microsoft.com/office/powerpoint/2010/main" val="386691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C179E6-02D6-4017-AFA7-038E05250D8B}" type="datetimeFigureOut">
              <a:rPr lang="en-US" smtClean="0"/>
              <a:t>6/26/2025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1A33E6-6E56-4050-863A-86B3FE9138C4}" type="slidenum">
              <a:rPr lang="en-US" smtClean="0"/>
              <a:t>‹#›</a:t>
            </a:fld>
            <a:endParaRPr lang="en-US"/>
          </a:p>
        </p:txBody>
      </p:sp>
    </p:spTree>
    <p:extLst>
      <p:ext uri="{BB962C8B-B14F-4D97-AF65-F5344CB8AC3E}">
        <p14:creationId xmlns:p14="http://schemas.microsoft.com/office/powerpoint/2010/main" val="140842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179E6-02D6-4017-AFA7-038E05250D8B}" type="datetimeFigureOut">
              <a:rPr lang="en-US" smtClean="0"/>
              <a:t>6/26/2025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1A33E6-6E56-4050-863A-86B3FE9138C4}" type="slidenum">
              <a:rPr lang="en-US" smtClean="0"/>
              <a:t>‹#›</a:t>
            </a:fld>
            <a:endParaRPr lang="en-US"/>
          </a:p>
        </p:txBody>
      </p:sp>
    </p:spTree>
    <p:extLst>
      <p:ext uri="{BB962C8B-B14F-4D97-AF65-F5344CB8AC3E}">
        <p14:creationId xmlns:p14="http://schemas.microsoft.com/office/powerpoint/2010/main" val="326778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C179E6-02D6-4017-AFA7-038E05250D8B}"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A33E6-6E56-4050-863A-86B3FE9138C4}" type="slidenum">
              <a:rPr lang="en-US" smtClean="0"/>
              <a:t>‹#›</a:t>
            </a:fld>
            <a:endParaRPr lang="en-US"/>
          </a:p>
        </p:txBody>
      </p:sp>
    </p:spTree>
    <p:extLst>
      <p:ext uri="{BB962C8B-B14F-4D97-AF65-F5344CB8AC3E}">
        <p14:creationId xmlns:p14="http://schemas.microsoft.com/office/powerpoint/2010/main" val="282447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C179E6-02D6-4017-AFA7-038E05250D8B}"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A33E6-6E56-4050-863A-86B3FE9138C4}" type="slidenum">
              <a:rPr lang="en-US" smtClean="0"/>
              <a:t>‹#›</a:t>
            </a:fld>
            <a:endParaRPr lang="en-US"/>
          </a:p>
        </p:txBody>
      </p:sp>
    </p:spTree>
    <p:extLst>
      <p:ext uri="{BB962C8B-B14F-4D97-AF65-F5344CB8AC3E}">
        <p14:creationId xmlns:p14="http://schemas.microsoft.com/office/powerpoint/2010/main" val="47901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C179E6-02D6-4017-AFA7-038E05250D8B}" type="datetimeFigureOut">
              <a:rPr lang="en-US" smtClean="0"/>
              <a:t>6/26/2025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1A33E6-6E56-4050-863A-86B3FE9138C4}" type="slidenum">
              <a:rPr lang="en-US" smtClean="0"/>
              <a:t>‹#›</a:t>
            </a:fld>
            <a:endParaRPr lang="en-US"/>
          </a:p>
        </p:txBody>
      </p:sp>
    </p:spTree>
    <p:extLst>
      <p:ext uri="{BB962C8B-B14F-4D97-AF65-F5344CB8AC3E}">
        <p14:creationId xmlns:p14="http://schemas.microsoft.com/office/powerpoint/2010/main" val="22097965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3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7.png"/><Relationship Id="rId5" Type="http://schemas.openxmlformats.org/officeDocument/2006/relationships/image" Target="../media/image3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F72735DF-6F1A-4E30-853A-EE3A6631CE92}"/>
              </a:ext>
            </a:extLst>
          </p:cNvPr>
          <p:cNvSpPr>
            <a:spLocks noGrp="1"/>
          </p:cNvSpPr>
          <p:nvPr>
            <p:ph type="subTitle" idx="1"/>
          </p:nvPr>
        </p:nvSpPr>
        <p:spPr>
          <a:xfrm>
            <a:off x="475722" y="3677611"/>
            <a:ext cx="6139682" cy="1440400"/>
          </a:xfrm>
          <a:solidFill>
            <a:srgbClr val="23305F"/>
          </a:solidFill>
        </p:spPr>
        <p:txBody>
          <a:bodyPr vert="horz" lIns="91440" tIns="45720" rIns="91440" bIns="45720" rtlCol="0" anchor="t">
            <a:noAutofit/>
          </a:bodyPr>
          <a:lstStyle/>
          <a:p>
            <a:r>
              <a:rPr lang="en-US" sz="2400">
                <a:latin typeface="Aptos" panose="020B0004020202020204" pitchFamily="34" charset="0"/>
                <a:cs typeface="Calibri Light"/>
              </a:rPr>
              <a:t>Education Finance </a:t>
            </a:r>
            <a:endParaRPr lang="es-MX" sz="2400">
              <a:latin typeface="Aptos" panose="020B0004020202020204" pitchFamily="34" charset="0"/>
            </a:endParaRPr>
          </a:p>
          <a:p>
            <a:endParaRPr lang="es-MX" sz="2400">
              <a:latin typeface="Aptos" panose="020B0004020202020204" pitchFamily="34" charset="0"/>
            </a:endParaRPr>
          </a:p>
          <a:p>
            <a:r>
              <a:rPr lang="es-MX" sz="2400">
                <a:latin typeface="Aptos" panose="020B0004020202020204" pitchFamily="34" charset="0"/>
              </a:rPr>
              <a:t>gemreport@unesco.org</a:t>
            </a:r>
            <a:endParaRPr lang="en-GB" sz="2400">
              <a:latin typeface="Aptos" panose="020B0004020202020204" pitchFamily="34" charset="0"/>
            </a:endParaRPr>
          </a:p>
        </p:txBody>
      </p:sp>
      <p:pic>
        <p:nvPicPr>
          <p:cNvPr id="7" name="Picture 6">
            <a:extLst>
              <a:ext uri="{FF2B5EF4-FFF2-40B4-BE49-F238E27FC236}">
                <a16:creationId xmlns:a16="http://schemas.microsoft.com/office/drawing/2014/main" id="{2540FD06-E599-693A-4FC3-8291309259A9}"/>
              </a:ext>
            </a:extLst>
          </p:cNvPr>
          <p:cNvPicPr>
            <a:picLocks noChangeAspect="1"/>
          </p:cNvPicPr>
          <p:nvPr/>
        </p:nvPicPr>
        <p:blipFill>
          <a:blip r:embed="rId3"/>
          <a:stretch>
            <a:fillRect/>
          </a:stretch>
        </p:blipFill>
        <p:spPr>
          <a:xfrm>
            <a:off x="5507479" y="2"/>
            <a:ext cx="1876629" cy="1386007"/>
          </a:xfrm>
          <a:prstGeom prst="rect">
            <a:avLst/>
          </a:prstGeom>
        </p:spPr>
      </p:pic>
      <p:pic>
        <p:nvPicPr>
          <p:cNvPr id="2052" name="Picture 4" descr="A young child standing in front of a blackboard&#10;&#10;AI-generated content may be incorrect.">
            <a:extLst>
              <a:ext uri="{FF2B5EF4-FFF2-40B4-BE49-F238E27FC236}">
                <a16:creationId xmlns:a16="http://schemas.microsoft.com/office/drawing/2014/main" id="{D5E1CDA1-9709-505F-D72C-C2D8CBF987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716"/>
          <a:stretch/>
        </p:blipFill>
        <p:spPr bwMode="auto">
          <a:xfrm>
            <a:off x="-239179" y="-1199"/>
            <a:ext cx="9383179" cy="70062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202D4E5-83E6-0599-9C77-AFAE83A9469A}"/>
              </a:ext>
            </a:extLst>
          </p:cNvPr>
          <p:cNvSpPr/>
          <p:nvPr/>
        </p:nvSpPr>
        <p:spPr>
          <a:xfrm>
            <a:off x="-239302" y="5665655"/>
            <a:ext cx="9383302" cy="1340092"/>
          </a:xfrm>
          <a:prstGeom prst="rect">
            <a:avLst/>
          </a:prstGeom>
          <a:solidFill>
            <a:schemeClr val="accent2">
              <a:lumMod val="75000"/>
            </a:schemeClr>
          </a:solidFill>
          <a:ln>
            <a:solidFill>
              <a:schemeClr val="bg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1"/>
          </a:p>
        </p:txBody>
      </p:sp>
      <p:sp>
        <p:nvSpPr>
          <p:cNvPr id="3" name="TextBox 44">
            <a:extLst>
              <a:ext uri="{FF2B5EF4-FFF2-40B4-BE49-F238E27FC236}">
                <a16:creationId xmlns:a16="http://schemas.microsoft.com/office/drawing/2014/main" id="{C1422941-DD24-24AC-FEC9-F00FBC801248}"/>
              </a:ext>
            </a:extLst>
          </p:cNvPr>
          <p:cNvSpPr txBox="1"/>
          <p:nvPr/>
        </p:nvSpPr>
        <p:spPr>
          <a:xfrm>
            <a:off x="373135" y="1493143"/>
            <a:ext cx="5837410" cy="1154162"/>
          </a:xfrm>
          <a:prstGeom prst="rect">
            <a:avLst/>
          </a:prstGeom>
          <a:effectLst>
            <a:outerShdw blurRad="50800" dist="38100" dir="16200000" rotWithShape="0">
              <a:prstClr val="black">
                <a:alpha val="40000"/>
              </a:prstClr>
            </a:outerShdw>
          </a:effectLst>
        </p:spPr>
        <p:txBody>
          <a:bodyPr wrap="square" lIns="0" tIns="0"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500"/>
              </a:lnSpc>
            </a:pPr>
            <a:r>
              <a:rPr lang="en-GB" sz="4000" b="1" spc="-150" noProof="1">
                <a:solidFill>
                  <a:srgbClr val="FFFFFF"/>
                </a:solidFill>
                <a:latin typeface="Aptos" panose="020B0004020202020204" pitchFamily="34" charset="0"/>
                <a:ea typeface="Titillium Web Heavy"/>
                <a:cs typeface="Titillium Web Heavy"/>
                <a:sym typeface="Titillium Web Heavy"/>
              </a:rPr>
              <a:t>Global Education Monitoring Report</a:t>
            </a:r>
          </a:p>
        </p:txBody>
      </p:sp>
      <p:sp>
        <p:nvSpPr>
          <p:cNvPr id="4" name="Rectangle : coins arrondis 19">
            <a:extLst>
              <a:ext uri="{FF2B5EF4-FFF2-40B4-BE49-F238E27FC236}">
                <a16:creationId xmlns:a16="http://schemas.microsoft.com/office/drawing/2014/main" id="{04A377B4-4FCE-F289-EC87-F76FDB09BF40}"/>
              </a:ext>
            </a:extLst>
          </p:cNvPr>
          <p:cNvSpPr/>
          <p:nvPr/>
        </p:nvSpPr>
        <p:spPr>
          <a:xfrm>
            <a:off x="373135" y="2767943"/>
            <a:ext cx="3178187" cy="475893"/>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b="1" noProof="1">
                <a:solidFill>
                  <a:schemeClr val="tx1"/>
                </a:solidFill>
                <a:latin typeface="Aptos"/>
                <a:sym typeface="Titillium Web Bold"/>
              </a:rPr>
              <a:t>Education finance</a:t>
            </a:r>
            <a:endParaRPr lang="en-GB" sz="2400" b="1" noProof="1">
              <a:solidFill>
                <a:schemeClr val="tx1"/>
              </a:solidFill>
              <a:latin typeface="Aptos"/>
            </a:endParaRPr>
          </a:p>
        </p:txBody>
      </p:sp>
      <p:sp>
        <p:nvSpPr>
          <p:cNvPr id="6" name="Rectangle : coins arrondis 19">
            <a:extLst>
              <a:ext uri="{FF2B5EF4-FFF2-40B4-BE49-F238E27FC236}">
                <a16:creationId xmlns:a16="http://schemas.microsoft.com/office/drawing/2014/main" id="{8733A1A2-C68F-D53E-6D9C-C8C14A3C431F}"/>
              </a:ext>
            </a:extLst>
          </p:cNvPr>
          <p:cNvSpPr/>
          <p:nvPr/>
        </p:nvSpPr>
        <p:spPr>
          <a:xfrm>
            <a:off x="367376" y="3457480"/>
            <a:ext cx="3178187" cy="3340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b="1" noProof="1">
                <a:solidFill>
                  <a:srgbClr val="A20000"/>
                </a:solidFill>
                <a:latin typeface="Aptos"/>
                <a:sym typeface="Titillium Web Bold"/>
              </a:rPr>
              <a:t>26 June 2025</a:t>
            </a:r>
          </a:p>
        </p:txBody>
      </p:sp>
      <p:sp>
        <p:nvSpPr>
          <p:cNvPr id="8" name="Flowchart: Connector 7">
            <a:extLst>
              <a:ext uri="{FF2B5EF4-FFF2-40B4-BE49-F238E27FC236}">
                <a16:creationId xmlns:a16="http://schemas.microsoft.com/office/drawing/2014/main" id="{1FDC9BA9-AF20-63B8-CC9F-F43415CEE66E}"/>
              </a:ext>
            </a:extLst>
          </p:cNvPr>
          <p:cNvSpPr/>
          <p:nvPr/>
        </p:nvSpPr>
        <p:spPr>
          <a:xfrm>
            <a:off x="6912470" y="5804177"/>
            <a:ext cx="1683844" cy="1664048"/>
          </a:xfrm>
          <a:prstGeom prst="flowChartConnector">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chemeClr val="bg1"/>
                </a:solidFill>
              </a:ln>
            </a:endParaRPr>
          </a:p>
        </p:txBody>
      </p:sp>
      <p:pic>
        <p:nvPicPr>
          <p:cNvPr id="3074" name="Picture 2">
            <a:extLst>
              <a:ext uri="{FF2B5EF4-FFF2-40B4-BE49-F238E27FC236}">
                <a16:creationId xmlns:a16="http://schemas.microsoft.com/office/drawing/2014/main" id="{10487F70-5A20-438A-433E-26138C6EF2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7667" y="6196983"/>
            <a:ext cx="933450" cy="7524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ack and white logo&#10;&#10;AI-generated content may be incorrect.">
            <a:extLst>
              <a:ext uri="{FF2B5EF4-FFF2-40B4-BE49-F238E27FC236}">
                <a16:creationId xmlns:a16="http://schemas.microsoft.com/office/drawing/2014/main" id="{8AF4915A-FBE1-DFE7-12B3-2C275F703C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722" y="5858885"/>
            <a:ext cx="1103922" cy="946641"/>
          </a:xfrm>
          <a:prstGeom prst="rect">
            <a:avLst/>
          </a:prstGeom>
        </p:spPr>
      </p:pic>
    </p:spTree>
    <p:extLst>
      <p:ext uri="{BB962C8B-B14F-4D97-AF65-F5344CB8AC3E}">
        <p14:creationId xmlns:p14="http://schemas.microsoft.com/office/powerpoint/2010/main" val="519063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672AD-0D09-D715-3818-A2D534D36C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858E25-933C-26E6-EF19-501444C79055}"/>
              </a:ext>
            </a:extLst>
          </p:cNvPr>
          <p:cNvSpPr>
            <a:spLocks noGrp="1"/>
          </p:cNvSpPr>
          <p:nvPr>
            <p:ph type="title"/>
          </p:nvPr>
        </p:nvSpPr>
        <p:spPr>
          <a:xfrm>
            <a:off x="274320" y="182880"/>
            <a:ext cx="6803524" cy="594991"/>
          </a:xfrm>
        </p:spPr>
        <p:txBody>
          <a:bodyPr anchor="t" anchorCtr="0">
            <a:normAutofit fontScale="90000"/>
          </a:bodyPr>
          <a:lstStyle/>
          <a:p>
            <a:pPr>
              <a:lnSpc>
                <a:spcPct val="100000"/>
              </a:lnSpc>
            </a:pPr>
            <a:r>
              <a:rPr lang="en-US" sz="4000">
                <a:latin typeface="Aptos" panose="020B0004020202020204" pitchFamily="34" charset="0"/>
              </a:rPr>
              <a:t>Education aid projected to fall further in coming years </a:t>
            </a:r>
            <a:endParaRPr lang="en-US" sz="4000" b="1">
              <a:solidFill>
                <a:srgbClr val="23305F"/>
              </a:solidFill>
              <a:latin typeface="Aptos" panose="020B0004020202020204" pitchFamily="34" charset="0"/>
            </a:endParaRPr>
          </a:p>
        </p:txBody>
      </p:sp>
      <p:sp>
        <p:nvSpPr>
          <p:cNvPr id="7" name="Content Placeholder 2">
            <a:extLst>
              <a:ext uri="{FF2B5EF4-FFF2-40B4-BE49-F238E27FC236}">
                <a16:creationId xmlns:a16="http://schemas.microsoft.com/office/drawing/2014/main" id="{F9952203-3FC4-CD03-F27C-8C6D9DFE3D86}"/>
              </a:ext>
            </a:extLst>
          </p:cNvPr>
          <p:cNvSpPr txBox="1">
            <a:spLocks/>
          </p:cNvSpPr>
          <p:nvPr/>
        </p:nvSpPr>
        <p:spPr>
          <a:xfrm>
            <a:off x="365761" y="1371600"/>
            <a:ext cx="8532913" cy="49377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latin typeface="Aptos" panose="020B0004020202020204" pitchFamily="34" charset="0"/>
            </a:endParaRPr>
          </a:p>
          <a:p>
            <a:pPr marL="0" indent="0">
              <a:buNone/>
            </a:pPr>
            <a:endParaRPr lang="en-US" sz="2400">
              <a:solidFill>
                <a:srgbClr val="212121"/>
              </a:solidFill>
              <a:latin typeface="Aptos" panose="020B0004020202020204" pitchFamily="34" charset="0"/>
            </a:endParaRPr>
          </a:p>
        </p:txBody>
      </p:sp>
      <p:pic>
        <p:nvPicPr>
          <p:cNvPr id="4" name="Picture 3">
            <a:extLst>
              <a:ext uri="{FF2B5EF4-FFF2-40B4-BE49-F238E27FC236}">
                <a16:creationId xmlns:a16="http://schemas.microsoft.com/office/drawing/2014/main" id="{73600CD1-CF5F-CCDE-8CAA-88432CBACB80}"/>
              </a:ext>
            </a:extLst>
          </p:cNvPr>
          <p:cNvPicPr>
            <a:picLocks noChangeAspect="1"/>
          </p:cNvPicPr>
          <p:nvPr/>
        </p:nvPicPr>
        <p:blipFill>
          <a:blip r:embed="rId3"/>
          <a:stretch>
            <a:fillRect/>
          </a:stretch>
        </p:blipFill>
        <p:spPr>
          <a:xfrm>
            <a:off x="717178" y="2209800"/>
            <a:ext cx="3515705" cy="4011412"/>
          </a:xfrm>
          <a:prstGeom prst="rect">
            <a:avLst/>
          </a:prstGeom>
        </p:spPr>
      </p:pic>
      <p:sp>
        <p:nvSpPr>
          <p:cNvPr id="6" name="TextBox 5">
            <a:extLst>
              <a:ext uri="{FF2B5EF4-FFF2-40B4-BE49-F238E27FC236}">
                <a16:creationId xmlns:a16="http://schemas.microsoft.com/office/drawing/2014/main" id="{2D5A8ABA-C4F0-116B-DC4D-7134AAA7559D}"/>
              </a:ext>
            </a:extLst>
          </p:cNvPr>
          <p:cNvSpPr txBox="1"/>
          <p:nvPr/>
        </p:nvSpPr>
        <p:spPr>
          <a:xfrm>
            <a:off x="609218" y="1501914"/>
            <a:ext cx="3731623" cy="707886"/>
          </a:xfrm>
          <a:prstGeom prst="rect">
            <a:avLst/>
          </a:prstGeom>
          <a:noFill/>
        </p:spPr>
        <p:txBody>
          <a:bodyPr wrap="square">
            <a:spAutoFit/>
          </a:bodyPr>
          <a:lstStyle/>
          <a:p>
            <a:pPr algn="ctr"/>
            <a:r>
              <a:rPr lang="en-US" sz="2000" b="1">
                <a:solidFill>
                  <a:schemeClr val="accent1"/>
                </a:solidFill>
                <a:latin typeface="Aptos" panose="020B0004020202020204" pitchFamily="34" charset="0"/>
              </a:rPr>
              <a:t>Changes in aid policies</a:t>
            </a:r>
          </a:p>
          <a:p>
            <a:pPr algn="ctr"/>
            <a:r>
              <a:rPr lang="en-GB" sz="2000">
                <a:latin typeface="Aptos" panose="020B0004020202020204" pitchFamily="34" charset="0"/>
              </a:rPr>
              <a:t>Share of GNI, 2018–27</a:t>
            </a:r>
            <a:endParaRPr lang="en-GB" sz="2000" b="1">
              <a:latin typeface="Aptos" panose="020B0004020202020204" pitchFamily="34" charset="0"/>
            </a:endParaRPr>
          </a:p>
        </p:txBody>
      </p:sp>
      <p:sp>
        <p:nvSpPr>
          <p:cNvPr id="9" name="TextBox 8">
            <a:extLst>
              <a:ext uri="{FF2B5EF4-FFF2-40B4-BE49-F238E27FC236}">
                <a16:creationId xmlns:a16="http://schemas.microsoft.com/office/drawing/2014/main" id="{285288D5-E813-15A6-2EFA-F6D1264608A8}"/>
              </a:ext>
            </a:extLst>
          </p:cNvPr>
          <p:cNvSpPr txBox="1"/>
          <p:nvPr/>
        </p:nvSpPr>
        <p:spPr>
          <a:xfrm>
            <a:off x="4812633" y="2905793"/>
            <a:ext cx="3904396" cy="1631216"/>
          </a:xfrm>
          <a:prstGeom prst="rect">
            <a:avLst/>
          </a:prstGeom>
          <a:noFill/>
        </p:spPr>
        <p:txBody>
          <a:bodyPr wrap="square">
            <a:spAutoFit/>
          </a:bodyPr>
          <a:lstStyle/>
          <a:p>
            <a:pPr marR="0" lvl="0"/>
            <a:r>
              <a:rPr lang="en-US" sz="2000" kern="100">
                <a:effectLst/>
                <a:latin typeface="Aptos" panose="020B0004020202020204" pitchFamily="34" charset="0"/>
                <a:ea typeface="Aptos" panose="020B0004020202020204" pitchFamily="34" charset="0"/>
                <a:cs typeface="Arial" panose="020B0604020202020204" pitchFamily="34" charset="0"/>
              </a:rPr>
              <a:t>These cuts are the </a:t>
            </a:r>
            <a:r>
              <a:rPr lang="en-GB" sz="2000" kern="100">
                <a:effectLst/>
                <a:latin typeface="Aptos" panose="020B0004020202020204" pitchFamily="34" charset="0"/>
                <a:ea typeface="Aptos" panose="020B0004020202020204" pitchFamily="34" charset="0"/>
                <a:cs typeface="Arial" panose="020B0604020202020204" pitchFamily="34" charset="0"/>
              </a:rPr>
              <a:t>combined effect of reductions in Belgium, France, Germany, Sweden, Switzerland, the United Kingdom, and the United States</a:t>
            </a:r>
            <a:endParaRPr lang="en-US" sz="2000" kern="1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879891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8D1084B-63B7-C631-5533-4118BF87AEC1}"/>
              </a:ext>
            </a:extLst>
          </p:cNvPr>
          <p:cNvSpPr>
            <a:spLocks noEditPoints="1"/>
          </p:cNvSpPr>
          <p:nvPr/>
        </p:nvSpPr>
        <p:spPr bwMode="auto">
          <a:xfrm>
            <a:off x="946342" y="2596834"/>
            <a:ext cx="3321050" cy="2000250"/>
          </a:xfrm>
          <a:custGeom>
            <a:avLst/>
            <a:gdLst>
              <a:gd name="T0" fmla="*/ 37 w 2092"/>
              <a:gd name="T1" fmla="*/ 0 h 1260"/>
              <a:gd name="T2" fmla="*/ 0 w 2092"/>
              <a:gd name="T3" fmla="*/ 1260 h 1260"/>
              <a:gd name="T4" fmla="*/ 93 w 2092"/>
              <a:gd name="T5" fmla="*/ 18 h 1260"/>
              <a:gd name="T6" fmla="*/ 130 w 2092"/>
              <a:gd name="T7" fmla="*/ 1260 h 1260"/>
              <a:gd name="T8" fmla="*/ 93 w 2092"/>
              <a:gd name="T9" fmla="*/ 18 h 1260"/>
              <a:gd name="T10" fmla="*/ 223 w 2092"/>
              <a:gd name="T11" fmla="*/ 63 h 1260"/>
              <a:gd name="T12" fmla="*/ 187 w 2092"/>
              <a:gd name="T13" fmla="*/ 1260 h 1260"/>
              <a:gd name="T14" fmla="*/ 280 w 2092"/>
              <a:gd name="T15" fmla="*/ 141 h 1260"/>
              <a:gd name="T16" fmla="*/ 317 w 2092"/>
              <a:gd name="T17" fmla="*/ 1260 h 1260"/>
              <a:gd name="T18" fmla="*/ 280 w 2092"/>
              <a:gd name="T19" fmla="*/ 141 h 1260"/>
              <a:gd name="T20" fmla="*/ 411 w 2092"/>
              <a:gd name="T21" fmla="*/ 163 h 1260"/>
              <a:gd name="T22" fmla="*/ 373 w 2092"/>
              <a:gd name="T23" fmla="*/ 1260 h 1260"/>
              <a:gd name="T24" fmla="*/ 466 w 2092"/>
              <a:gd name="T25" fmla="*/ 163 h 1260"/>
              <a:gd name="T26" fmla="*/ 504 w 2092"/>
              <a:gd name="T27" fmla="*/ 1260 h 1260"/>
              <a:gd name="T28" fmla="*/ 466 w 2092"/>
              <a:gd name="T29" fmla="*/ 163 h 1260"/>
              <a:gd name="T30" fmla="*/ 598 w 2092"/>
              <a:gd name="T31" fmla="*/ 167 h 1260"/>
              <a:gd name="T32" fmla="*/ 560 w 2092"/>
              <a:gd name="T33" fmla="*/ 1260 h 1260"/>
              <a:gd name="T34" fmla="*/ 653 w 2092"/>
              <a:gd name="T35" fmla="*/ 190 h 1260"/>
              <a:gd name="T36" fmla="*/ 691 w 2092"/>
              <a:gd name="T37" fmla="*/ 1260 h 1260"/>
              <a:gd name="T38" fmla="*/ 653 w 2092"/>
              <a:gd name="T39" fmla="*/ 190 h 1260"/>
              <a:gd name="T40" fmla="*/ 784 w 2092"/>
              <a:gd name="T41" fmla="*/ 215 h 1260"/>
              <a:gd name="T42" fmla="*/ 747 w 2092"/>
              <a:gd name="T43" fmla="*/ 1260 h 1260"/>
              <a:gd name="T44" fmla="*/ 840 w 2092"/>
              <a:gd name="T45" fmla="*/ 233 h 1260"/>
              <a:gd name="T46" fmla="*/ 877 w 2092"/>
              <a:gd name="T47" fmla="*/ 1260 h 1260"/>
              <a:gd name="T48" fmla="*/ 840 w 2092"/>
              <a:gd name="T49" fmla="*/ 233 h 1260"/>
              <a:gd name="T50" fmla="*/ 971 w 2092"/>
              <a:gd name="T51" fmla="*/ 249 h 1260"/>
              <a:gd name="T52" fmla="*/ 934 w 2092"/>
              <a:gd name="T53" fmla="*/ 1260 h 1260"/>
              <a:gd name="T54" fmla="*/ 1027 w 2092"/>
              <a:gd name="T55" fmla="*/ 275 h 1260"/>
              <a:gd name="T56" fmla="*/ 1064 w 2092"/>
              <a:gd name="T57" fmla="*/ 1260 h 1260"/>
              <a:gd name="T58" fmla="*/ 1027 w 2092"/>
              <a:gd name="T59" fmla="*/ 275 h 1260"/>
              <a:gd name="T60" fmla="*/ 1157 w 2092"/>
              <a:gd name="T61" fmla="*/ 284 h 1260"/>
              <a:gd name="T62" fmla="*/ 1120 w 2092"/>
              <a:gd name="T63" fmla="*/ 1260 h 1260"/>
              <a:gd name="T64" fmla="*/ 1214 w 2092"/>
              <a:gd name="T65" fmla="*/ 286 h 1260"/>
              <a:gd name="T66" fmla="*/ 1251 w 2092"/>
              <a:gd name="T67" fmla="*/ 1260 h 1260"/>
              <a:gd name="T68" fmla="*/ 1214 w 2092"/>
              <a:gd name="T69" fmla="*/ 286 h 1260"/>
              <a:gd name="T70" fmla="*/ 1345 w 2092"/>
              <a:gd name="T71" fmla="*/ 286 h 1260"/>
              <a:gd name="T72" fmla="*/ 1307 w 2092"/>
              <a:gd name="T73" fmla="*/ 1260 h 1260"/>
              <a:gd name="T74" fmla="*/ 1400 w 2092"/>
              <a:gd name="T75" fmla="*/ 292 h 1260"/>
              <a:gd name="T76" fmla="*/ 1438 w 2092"/>
              <a:gd name="T77" fmla="*/ 1260 h 1260"/>
              <a:gd name="T78" fmla="*/ 1400 w 2092"/>
              <a:gd name="T79" fmla="*/ 292 h 1260"/>
              <a:gd name="T80" fmla="*/ 1531 w 2092"/>
              <a:gd name="T81" fmla="*/ 324 h 1260"/>
              <a:gd name="T82" fmla="*/ 1494 w 2092"/>
              <a:gd name="T83" fmla="*/ 1260 h 1260"/>
              <a:gd name="T84" fmla="*/ 1588 w 2092"/>
              <a:gd name="T85" fmla="*/ 355 h 1260"/>
              <a:gd name="T86" fmla="*/ 1625 w 2092"/>
              <a:gd name="T87" fmla="*/ 1260 h 1260"/>
              <a:gd name="T88" fmla="*/ 1588 w 2092"/>
              <a:gd name="T89" fmla="*/ 355 h 1260"/>
              <a:gd name="T90" fmla="*/ 1718 w 2092"/>
              <a:gd name="T91" fmla="*/ 375 h 1260"/>
              <a:gd name="T92" fmla="*/ 1681 w 2092"/>
              <a:gd name="T93" fmla="*/ 1260 h 1260"/>
              <a:gd name="T94" fmla="*/ 1774 w 2092"/>
              <a:gd name="T95" fmla="*/ 404 h 1260"/>
              <a:gd name="T96" fmla="*/ 1811 w 2092"/>
              <a:gd name="T97" fmla="*/ 1260 h 1260"/>
              <a:gd name="T98" fmla="*/ 1774 w 2092"/>
              <a:gd name="T99" fmla="*/ 404 h 1260"/>
              <a:gd name="T100" fmla="*/ 1904 w 2092"/>
              <a:gd name="T101" fmla="*/ 429 h 1260"/>
              <a:gd name="T102" fmla="*/ 1867 w 2092"/>
              <a:gd name="T103" fmla="*/ 1260 h 1260"/>
              <a:gd name="T104" fmla="*/ 1961 w 2092"/>
              <a:gd name="T105" fmla="*/ 593 h 1260"/>
              <a:gd name="T106" fmla="*/ 1999 w 2092"/>
              <a:gd name="T107" fmla="*/ 1260 h 1260"/>
              <a:gd name="T108" fmla="*/ 1961 w 2092"/>
              <a:gd name="T109" fmla="*/ 593 h 1260"/>
              <a:gd name="T110" fmla="*/ 2092 w 2092"/>
              <a:gd name="T111" fmla="*/ 614 h 1260"/>
              <a:gd name="T112" fmla="*/ 2054 w 2092"/>
              <a:gd name="T113"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92" h="1260">
                <a:moveTo>
                  <a:pt x="0" y="0"/>
                </a:moveTo>
                <a:lnTo>
                  <a:pt x="37" y="0"/>
                </a:lnTo>
                <a:lnTo>
                  <a:pt x="37" y="1260"/>
                </a:lnTo>
                <a:lnTo>
                  <a:pt x="0" y="1260"/>
                </a:lnTo>
                <a:lnTo>
                  <a:pt x="0" y="0"/>
                </a:lnTo>
                <a:close/>
                <a:moveTo>
                  <a:pt x="93" y="18"/>
                </a:moveTo>
                <a:lnTo>
                  <a:pt x="130" y="18"/>
                </a:lnTo>
                <a:lnTo>
                  <a:pt x="130" y="1260"/>
                </a:lnTo>
                <a:lnTo>
                  <a:pt x="93" y="1260"/>
                </a:lnTo>
                <a:lnTo>
                  <a:pt x="93" y="18"/>
                </a:lnTo>
                <a:close/>
                <a:moveTo>
                  <a:pt x="187" y="63"/>
                </a:moveTo>
                <a:lnTo>
                  <a:pt x="223" y="63"/>
                </a:lnTo>
                <a:lnTo>
                  <a:pt x="223" y="1260"/>
                </a:lnTo>
                <a:lnTo>
                  <a:pt x="187" y="1260"/>
                </a:lnTo>
                <a:lnTo>
                  <a:pt x="187" y="63"/>
                </a:lnTo>
                <a:close/>
                <a:moveTo>
                  <a:pt x="280" y="141"/>
                </a:moveTo>
                <a:lnTo>
                  <a:pt x="317" y="141"/>
                </a:lnTo>
                <a:lnTo>
                  <a:pt x="317" y="1260"/>
                </a:lnTo>
                <a:lnTo>
                  <a:pt x="280" y="1260"/>
                </a:lnTo>
                <a:lnTo>
                  <a:pt x="280" y="141"/>
                </a:lnTo>
                <a:close/>
                <a:moveTo>
                  <a:pt x="373" y="163"/>
                </a:moveTo>
                <a:lnTo>
                  <a:pt x="411" y="163"/>
                </a:lnTo>
                <a:lnTo>
                  <a:pt x="411" y="1260"/>
                </a:lnTo>
                <a:lnTo>
                  <a:pt x="373" y="1260"/>
                </a:lnTo>
                <a:lnTo>
                  <a:pt x="373" y="163"/>
                </a:lnTo>
                <a:close/>
                <a:moveTo>
                  <a:pt x="466" y="163"/>
                </a:moveTo>
                <a:lnTo>
                  <a:pt x="504" y="163"/>
                </a:lnTo>
                <a:lnTo>
                  <a:pt x="504" y="1260"/>
                </a:lnTo>
                <a:lnTo>
                  <a:pt x="466" y="1260"/>
                </a:lnTo>
                <a:lnTo>
                  <a:pt x="466" y="163"/>
                </a:lnTo>
                <a:close/>
                <a:moveTo>
                  <a:pt x="560" y="167"/>
                </a:moveTo>
                <a:lnTo>
                  <a:pt x="598" y="167"/>
                </a:lnTo>
                <a:lnTo>
                  <a:pt x="598" y="1260"/>
                </a:lnTo>
                <a:lnTo>
                  <a:pt x="560" y="1260"/>
                </a:lnTo>
                <a:lnTo>
                  <a:pt x="560" y="167"/>
                </a:lnTo>
                <a:close/>
                <a:moveTo>
                  <a:pt x="653" y="190"/>
                </a:moveTo>
                <a:lnTo>
                  <a:pt x="691" y="190"/>
                </a:lnTo>
                <a:lnTo>
                  <a:pt x="691" y="1260"/>
                </a:lnTo>
                <a:lnTo>
                  <a:pt x="653" y="1260"/>
                </a:lnTo>
                <a:lnTo>
                  <a:pt x="653" y="190"/>
                </a:lnTo>
                <a:close/>
                <a:moveTo>
                  <a:pt x="747" y="215"/>
                </a:moveTo>
                <a:lnTo>
                  <a:pt x="784" y="215"/>
                </a:lnTo>
                <a:lnTo>
                  <a:pt x="784" y="1260"/>
                </a:lnTo>
                <a:lnTo>
                  <a:pt x="747" y="1260"/>
                </a:lnTo>
                <a:lnTo>
                  <a:pt x="747" y="215"/>
                </a:lnTo>
                <a:close/>
                <a:moveTo>
                  <a:pt x="840" y="233"/>
                </a:moveTo>
                <a:lnTo>
                  <a:pt x="877" y="233"/>
                </a:lnTo>
                <a:lnTo>
                  <a:pt x="877" y="1260"/>
                </a:lnTo>
                <a:lnTo>
                  <a:pt x="840" y="1260"/>
                </a:lnTo>
                <a:lnTo>
                  <a:pt x="840" y="233"/>
                </a:lnTo>
                <a:close/>
                <a:moveTo>
                  <a:pt x="934" y="249"/>
                </a:moveTo>
                <a:lnTo>
                  <a:pt x="971" y="249"/>
                </a:lnTo>
                <a:lnTo>
                  <a:pt x="971" y="1260"/>
                </a:lnTo>
                <a:lnTo>
                  <a:pt x="934" y="1260"/>
                </a:lnTo>
                <a:lnTo>
                  <a:pt x="934" y="249"/>
                </a:lnTo>
                <a:close/>
                <a:moveTo>
                  <a:pt x="1027" y="275"/>
                </a:moveTo>
                <a:lnTo>
                  <a:pt x="1064" y="275"/>
                </a:lnTo>
                <a:lnTo>
                  <a:pt x="1064" y="1260"/>
                </a:lnTo>
                <a:lnTo>
                  <a:pt x="1027" y="1260"/>
                </a:lnTo>
                <a:lnTo>
                  <a:pt x="1027" y="275"/>
                </a:lnTo>
                <a:close/>
                <a:moveTo>
                  <a:pt x="1120" y="284"/>
                </a:moveTo>
                <a:lnTo>
                  <a:pt x="1157" y="284"/>
                </a:lnTo>
                <a:lnTo>
                  <a:pt x="1157" y="1260"/>
                </a:lnTo>
                <a:lnTo>
                  <a:pt x="1120" y="1260"/>
                </a:lnTo>
                <a:lnTo>
                  <a:pt x="1120" y="284"/>
                </a:lnTo>
                <a:close/>
                <a:moveTo>
                  <a:pt x="1214" y="286"/>
                </a:moveTo>
                <a:lnTo>
                  <a:pt x="1251" y="286"/>
                </a:lnTo>
                <a:lnTo>
                  <a:pt x="1251" y="1260"/>
                </a:lnTo>
                <a:lnTo>
                  <a:pt x="1214" y="1260"/>
                </a:lnTo>
                <a:lnTo>
                  <a:pt x="1214" y="286"/>
                </a:lnTo>
                <a:close/>
                <a:moveTo>
                  <a:pt x="1307" y="286"/>
                </a:moveTo>
                <a:lnTo>
                  <a:pt x="1345" y="286"/>
                </a:lnTo>
                <a:lnTo>
                  <a:pt x="1345" y="1260"/>
                </a:lnTo>
                <a:lnTo>
                  <a:pt x="1307" y="1260"/>
                </a:lnTo>
                <a:lnTo>
                  <a:pt x="1307" y="286"/>
                </a:lnTo>
                <a:close/>
                <a:moveTo>
                  <a:pt x="1400" y="292"/>
                </a:moveTo>
                <a:lnTo>
                  <a:pt x="1438" y="292"/>
                </a:lnTo>
                <a:lnTo>
                  <a:pt x="1438" y="1260"/>
                </a:lnTo>
                <a:lnTo>
                  <a:pt x="1400" y="1260"/>
                </a:lnTo>
                <a:lnTo>
                  <a:pt x="1400" y="292"/>
                </a:lnTo>
                <a:close/>
                <a:moveTo>
                  <a:pt x="1494" y="324"/>
                </a:moveTo>
                <a:lnTo>
                  <a:pt x="1531" y="324"/>
                </a:lnTo>
                <a:lnTo>
                  <a:pt x="1531" y="1260"/>
                </a:lnTo>
                <a:lnTo>
                  <a:pt x="1494" y="1260"/>
                </a:lnTo>
                <a:lnTo>
                  <a:pt x="1494" y="324"/>
                </a:lnTo>
                <a:close/>
                <a:moveTo>
                  <a:pt x="1588" y="355"/>
                </a:moveTo>
                <a:lnTo>
                  <a:pt x="1625" y="355"/>
                </a:lnTo>
                <a:lnTo>
                  <a:pt x="1625" y="1260"/>
                </a:lnTo>
                <a:lnTo>
                  <a:pt x="1588" y="1260"/>
                </a:lnTo>
                <a:lnTo>
                  <a:pt x="1588" y="355"/>
                </a:lnTo>
                <a:close/>
                <a:moveTo>
                  <a:pt x="1681" y="375"/>
                </a:moveTo>
                <a:lnTo>
                  <a:pt x="1718" y="375"/>
                </a:lnTo>
                <a:lnTo>
                  <a:pt x="1718" y="1260"/>
                </a:lnTo>
                <a:lnTo>
                  <a:pt x="1681" y="1260"/>
                </a:lnTo>
                <a:lnTo>
                  <a:pt x="1681" y="375"/>
                </a:lnTo>
                <a:close/>
                <a:moveTo>
                  <a:pt x="1774" y="404"/>
                </a:moveTo>
                <a:lnTo>
                  <a:pt x="1811" y="404"/>
                </a:lnTo>
                <a:lnTo>
                  <a:pt x="1811" y="1260"/>
                </a:lnTo>
                <a:lnTo>
                  <a:pt x="1774" y="1260"/>
                </a:lnTo>
                <a:lnTo>
                  <a:pt x="1774" y="404"/>
                </a:lnTo>
                <a:close/>
                <a:moveTo>
                  <a:pt x="1867" y="429"/>
                </a:moveTo>
                <a:lnTo>
                  <a:pt x="1904" y="429"/>
                </a:lnTo>
                <a:lnTo>
                  <a:pt x="1904" y="1260"/>
                </a:lnTo>
                <a:lnTo>
                  <a:pt x="1867" y="1260"/>
                </a:lnTo>
                <a:lnTo>
                  <a:pt x="1867" y="429"/>
                </a:lnTo>
                <a:close/>
                <a:moveTo>
                  <a:pt x="1961" y="593"/>
                </a:moveTo>
                <a:lnTo>
                  <a:pt x="1999" y="593"/>
                </a:lnTo>
                <a:lnTo>
                  <a:pt x="1999" y="1260"/>
                </a:lnTo>
                <a:lnTo>
                  <a:pt x="1961" y="1260"/>
                </a:lnTo>
                <a:lnTo>
                  <a:pt x="1961" y="593"/>
                </a:lnTo>
                <a:close/>
                <a:moveTo>
                  <a:pt x="2054" y="614"/>
                </a:moveTo>
                <a:lnTo>
                  <a:pt x="2092" y="614"/>
                </a:lnTo>
                <a:lnTo>
                  <a:pt x="2092" y="1260"/>
                </a:lnTo>
                <a:lnTo>
                  <a:pt x="2054" y="1260"/>
                </a:lnTo>
                <a:lnTo>
                  <a:pt x="2054" y="614"/>
                </a:lnTo>
                <a:close/>
              </a:path>
            </a:pathLst>
          </a:custGeom>
          <a:solidFill>
            <a:srgbClr val="C04F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B83B915B-5D87-0D60-A9F9-D5D20639E416}"/>
              </a:ext>
            </a:extLst>
          </p:cNvPr>
          <p:cNvSpPr>
            <a:spLocks noEditPoints="1"/>
          </p:cNvSpPr>
          <p:nvPr/>
        </p:nvSpPr>
        <p:spPr bwMode="auto">
          <a:xfrm>
            <a:off x="946342" y="2582546"/>
            <a:ext cx="3321050" cy="989013"/>
          </a:xfrm>
          <a:custGeom>
            <a:avLst/>
            <a:gdLst>
              <a:gd name="T0" fmla="*/ 37 w 2092"/>
              <a:gd name="T1" fmla="*/ 0 h 623"/>
              <a:gd name="T2" fmla="*/ 0 w 2092"/>
              <a:gd name="T3" fmla="*/ 9 h 623"/>
              <a:gd name="T4" fmla="*/ 93 w 2092"/>
              <a:gd name="T5" fmla="*/ 0 h 623"/>
              <a:gd name="T6" fmla="*/ 130 w 2092"/>
              <a:gd name="T7" fmla="*/ 27 h 623"/>
              <a:gd name="T8" fmla="*/ 93 w 2092"/>
              <a:gd name="T9" fmla="*/ 0 h 623"/>
              <a:gd name="T10" fmla="*/ 223 w 2092"/>
              <a:gd name="T11" fmla="*/ 0 h 623"/>
              <a:gd name="T12" fmla="*/ 187 w 2092"/>
              <a:gd name="T13" fmla="*/ 72 h 623"/>
              <a:gd name="T14" fmla="*/ 280 w 2092"/>
              <a:gd name="T15" fmla="*/ 0 h 623"/>
              <a:gd name="T16" fmla="*/ 317 w 2092"/>
              <a:gd name="T17" fmla="*/ 150 h 623"/>
              <a:gd name="T18" fmla="*/ 280 w 2092"/>
              <a:gd name="T19" fmla="*/ 0 h 623"/>
              <a:gd name="T20" fmla="*/ 411 w 2092"/>
              <a:gd name="T21" fmla="*/ 0 h 623"/>
              <a:gd name="T22" fmla="*/ 373 w 2092"/>
              <a:gd name="T23" fmla="*/ 172 h 623"/>
              <a:gd name="T24" fmla="*/ 466 w 2092"/>
              <a:gd name="T25" fmla="*/ 0 h 623"/>
              <a:gd name="T26" fmla="*/ 504 w 2092"/>
              <a:gd name="T27" fmla="*/ 172 h 623"/>
              <a:gd name="T28" fmla="*/ 466 w 2092"/>
              <a:gd name="T29" fmla="*/ 0 h 623"/>
              <a:gd name="T30" fmla="*/ 598 w 2092"/>
              <a:gd name="T31" fmla="*/ 0 h 623"/>
              <a:gd name="T32" fmla="*/ 560 w 2092"/>
              <a:gd name="T33" fmla="*/ 176 h 623"/>
              <a:gd name="T34" fmla="*/ 653 w 2092"/>
              <a:gd name="T35" fmla="*/ 0 h 623"/>
              <a:gd name="T36" fmla="*/ 691 w 2092"/>
              <a:gd name="T37" fmla="*/ 199 h 623"/>
              <a:gd name="T38" fmla="*/ 653 w 2092"/>
              <a:gd name="T39" fmla="*/ 0 h 623"/>
              <a:gd name="T40" fmla="*/ 784 w 2092"/>
              <a:gd name="T41" fmla="*/ 0 h 623"/>
              <a:gd name="T42" fmla="*/ 747 w 2092"/>
              <a:gd name="T43" fmla="*/ 224 h 623"/>
              <a:gd name="T44" fmla="*/ 840 w 2092"/>
              <a:gd name="T45" fmla="*/ 0 h 623"/>
              <a:gd name="T46" fmla="*/ 877 w 2092"/>
              <a:gd name="T47" fmla="*/ 242 h 623"/>
              <a:gd name="T48" fmla="*/ 840 w 2092"/>
              <a:gd name="T49" fmla="*/ 0 h 623"/>
              <a:gd name="T50" fmla="*/ 971 w 2092"/>
              <a:gd name="T51" fmla="*/ 0 h 623"/>
              <a:gd name="T52" fmla="*/ 934 w 2092"/>
              <a:gd name="T53" fmla="*/ 258 h 623"/>
              <a:gd name="T54" fmla="*/ 1027 w 2092"/>
              <a:gd name="T55" fmla="*/ 0 h 623"/>
              <a:gd name="T56" fmla="*/ 1064 w 2092"/>
              <a:gd name="T57" fmla="*/ 284 h 623"/>
              <a:gd name="T58" fmla="*/ 1027 w 2092"/>
              <a:gd name="T59" fmla="*/ 0 h 623"/>
              <a:gd name="T60" fmla="*/ 1157 w 2092"/>
              <a:gd name="T61" fmla="*/ 0 h 623"/>
              <a:gd name="T62" fmla="*/ 1120 w 2092"/>
              <a:gd name="T63" fmla="*/ 293 h 623"/>
              <a:gd name="T64" fmla="*/ 1214 w 2092"/>
              <a:gd name="T65" fmla="*/ 0 h 623"/>
              <a:gd name="T66" fmla="*/ 1251 w 2092"/>
              <a:gd name="T67" fmla="*/ 295 h 623"/>
              <a:gd name="T68" fmla="*/ 1214 w 2092"/>
              <a:gd name="T69" fmla="*/ 0 h 623"/>
              <a:gd name="T70" fmla="*/ 1345 w 2092"/>
              <a:gd name="T71" fmla="*/ 0 h 623"/>
              <a:gd name="T72" fmla="*/ 1307 w 2092"/>
              <a:gd name="T73" fmla="*/ 295 h 623"/>
              <a:gd name="T74" fmla="*/ 1400 w 2092"/>
              <a:gd name="T75" fmla="*/ 0 h 623"/>
              <a:gd name="T76" fmla="*/ 1438 w 2092"/>
              <a:gd name="T77" fmla="*/ 301 h 623"/>
              <a:gd name="T78" fmla="*/ 1400 w 2092"/>
              <a:gd name="T79" fmla="*/ 0 h 623"/>
              <a:gd name="T80" fmla="*/ 1531 w 2092"/>
              <a:gd name="T81" fmla="*/ 0 h 623"/>
              <a:gd name="T82" fmla="*/ 1494 w 2092"/>
              <a:gd name="T83" fmla="*/ 333 h 623"/>
              <a:gd name="T84" fmla="*/ 1588 w 2092"/>
              <a:gd name="T85" fmla="*/ 0 h 623"/>
              <a:gd name="T86" fmla="*/ 1625 w 2092"/>
              <a:gd name="T87" fmla="*/ 364 h 623"/>
              <a:gd name="T88" fmla="*/ 1588 w 2092"/>
              <a:gd name="T89" fmla="*/ 0 h 623"/>
              <a:gd name="T90" fmla="*/ 1718 w 2092"/>
              <a:gd name="T91" fmla="*/ 0 h 623"/>
              <a:gd name="T92" fmla="*/ 1681 w 2092"/>
              <a:gd name="T93" fmla="*/ 384 h 623"/>
              <a:gd name="T94" fmla="*/ 1774 w 2092"/>
              <a:gd name="T95" fmla="*/ 0 h 623"/>
              <a:gd name="T96" fmla="*/ 1811 w 2092"/>
              <a:gd name="T97" fmla="*/ 413 h 623"/>
              <a:gd name="T98" fmla="*/ 1774 w 2092"/>
              <a:gd name="T99" fmla="*/ 0 h 623"/>
              <a:gd name="T100" fmla="*/ 1904 w 2092"/>
              <a:gd name="T101" fmla="*/ 0 h 623"/>
              <a:gd name="T102" fmla="*/ 1867 w 2092"/>
              <a:gd name="T103" fmla="*/ 438 h 623"/>
              <a:gd name="T104" fmla="*/ 1961 w 2092"/>
              <a:gd name="T105" fmla="*/ 0 h 623"/>
              <a:gd name="T106" fmla="*/ 1999 w 2092"/>
              <a:gd name="T107" fmla="*/ 602 h 623"/>
              <a:gd name="T108" fmla="*/ 1961 w 2092"/>
              <a:gd name="T109" fmla="*/ 0 h 623"/>
              <a:gd name="T110" fmla="*/ 2092 w 2092"/>
              <a:gd name="T111" fmla="*/ 0 h 623"/>
              <a:gd name="T112" fmla="*/ 2054 w 2092"/>
              <a:gd name="T113" fmla="*/ 62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92" h="623">
                <a:moveTo>
                  <a:pt x="0" y="0"/>
                </a:moveTo>
                <a:lnTo>
                  <a:pt x="37" y="0"/>
                </a:lnTo>
                <a:lnTo>
                  <a:pt x="37" y="9"/>
                </a:lnTo>
                <a:lnTo>
                  <a:pt x="0" y="9"/>
                </a:lnTo>
                <a:lnTo>
                  <a:pt x="0" y="0"/>
                </a:lnTo>
                <a:close/>
                <a:moveTo>
                  <a:pt x="93" y="0"/>
                </a:moveTo>
                <a:lnTo>
                  <a:pt x="130" y="0"/>
                </a:lnTo>
                <a:lnTo>
                  <a:pt x="130" y="27"/>
                </a:lnTo>
                <a:lnTo>
                  <a:pt x="93" y="27"/>
                </a:lnTo>
                <a:lnTo>
                  <a:pt x="93" y="0"/>
                </a:lnTo>
                <a:close/>
                <a:moveTo>
                  <a:pt x="187" y="0"/>
                </a:moveTo>
                <a:lnTo>
                  <a:pt x="223" y="0"/>
                </a:lnTo>
                <a:lnTo>
                  <a:pt x="223" y="72"/>
                </a:lnTo>
                <a:lnTo>
                  <a:pt x="187" y="72"/>
                </a:lnTo>
                <a:lnTo>
                  <a:pt x="187" y="0"/>
                </a:lnTo>
                <a:close/>
                <a:moveTo>
                  <a:pt x="280" y="0"/>
                </a:moveTo>
                <a:lnTo>
                  <a:pt x="317" y="0"/>
                </a:lnTo>
                <a:lnTo>
                  <a:pt x="317" y="150"/>
                </a:lnTo>
                <a:lnTo>
                  <a:pt x="280" y="150"/>
                </a:lnTo>
                <a:lnTo>
                  <a:pt x="280" y="0"/>
                </a:lnTo>
                <a:close/>
                <a:moveTo>
                  <a:pt x="373" y="0"/>
                </a:moveTo>
                <a:lnTo>
                  <a:pt x="411" y="0"/>
                </a:lnTo>
                <a:lnTo>
                  <a:pt x="411" y="172"/>
                </a:lnTo>
                <a:lnTo>
                  <a:pt x="373" y="172"/>
                </a:lnTo>
                <a:lnTo>
                  <a:pt x="373" y="0"/>
                </a:lnTo>
                <a:close/>
                <a:moveTo>
                  <a:pt x="466" y="0"/>
                </a:moveTo>
                <a:lnTo>
                  <a:pt x="504" y="0"/>
                </a:lnTo>
                <a:lnTo>
                  <a:pt x="504" y="172"/>
                </a:lnTo>
                <a:lnTo>
                  <a:pt x="466" y="172"/>
                </a:lnTo>
                <a:lnTo>
                  <a:pt x="466" y="0"/>
                </a:lnTo>
                <a:close/>
                <a:moveTo>
                  <a:pt x="560" y="0"/>
                </a:moveTo>
                <a:lnTo>
                  <a:pt x="598" y="0"/>
                </a:lnTo>
                <a:lnTo>
                  <a:pt x="598" y="176"/>
                </a:lnTo>
                <a:lnTo>
                  <a:pt x="560" y="176"/>
                </a:lnTo>
                <a:lnTo>
                  <a:pt x="560" y="0"/>
                </a:lnTo>
                <a:close/>
                <a:moveTo>
                  <a:pt x="653" y="0"/>
                </a:moveTo>
                <a:lnTo>
                  <a:pt x="691" y="0"/>
                </a:lnTo>
                <a:lnTo>
                  <a:pt x="691" y="199"/>
                </a:lnTo>
                <a:lnTo>
                  <a:pt x="653" y="199"/>
                </a:lnTo>
                <a:lnTo>
                  <a:pt x="653" y="0"/>
                </a:lnTo>
                <a:close/>
                <a:moveTo>
                  <a:pt x="747" y="0"/>
                </a:moveTo>
                <a:lnTo>
                  <a:pt x="784" y="0"/>
                </a:lnTo>
                <a:lnTo>
                  <a:pt x="784" y="224"/>
                </a:lnTo>
                <a:lnTo>
                  <a:pt x="747" y="224"/>
                </a:lnTo>
                <a:lnTo>
                  <a:pt x="747" y="0"/>
                </a:lnTo>
                <a:close/>
                <a:moveTo>
                  <a:pt x="840" y="0"/>
                </a:moveTo>
                <a:lnTo>
                  <a:pt x="877" y="0"/>
                </a:lnTo>
                <a:lnTo>
                  <a:pt x="877" y="242"/>
                </a:lnTo>
                <a:lnTo>
                  <a:pt x="840" y="242"/>
                </a:lnTo>
                <a:lnTo>
                  <a:pt x="840" y="0"/>
                </a:lnTo>
                <a:close/>
                <a:moveTo>
                  <a:pt x="934" y="0"/>
                </a:moveTo>
                <a:lnTo>
                  <a:pt x="971" y="0"/>
                </a:lnTo>
                <a:lnTo>
                  <a:pt x="971" y="258"/>
                </a:lnTo>
                <a:lnTo>
                  <a:pt x="934" y="258"/>
                </a:lnTo>
                <a:lnTo>
                  <a:pt x="934" y="0"/>
                </a:lnTo>
                <a:close/>
                <a:moveTo>
                  <a:pt x="1027" y="0"/>
                </a:moveTo>
                <a:lnTo>
                  <a:pt x="1064" y="0"/>
                </a:lnTo>
                <a:lnTo>
                  <a:pt x="1064" y="284"/>
                </a:lnTo>
                <a:lnTo>
                  <a:pt x="1027" y="284"/>
                </a:lnTo>
                <a:lnTo>
                  <a:pt x="1027" y="0"/>
                </a:lnTo>
                <a:close/>
                <a:moveTo>
                  <a:pt x="1120" y="0"/>
                </a:moveTo>
                <a:lnTo>
                  <a:pt x="1157" y="0"/>
                </a:lnTo>
                <a:lnTo>
                  <a:pt x="1157" y="293"/>
                </a:lnTo>
                <a:lnTo>
                  <a:pt x="1120" y="293"/>
                </a:lnTo>
                <a:lnTo>
                  <a:pt x="1120" y="0"/>
                </a:lnTo>
                <a:close/>
                <a:moveTo>
                  <a:pt x="1214" y="0"/>
                </a:moveTo>
                <a:lnTo>
                  <a:pt x="1251" y="0"/>
                </a:lnTo>
                <a:lnTo>
                  <a:pt x="1251" y="295"/>
                </a:lnTo>
                <a:lnTo>
                  <a:pt x="1214" y="295"/>
                </a:lnTo>
                <a:lnTo>
                  <a:pt x="1214" y="0"/>
                </a:lnTo>
                <a:close/>
                <a:moveTo>
                  <a:pt x="1307" y="0"/>
                </a:moveTo>
                <a:lnTo>
                  <a:pt x="1345" y="0"/>
                </a:lnTo>
                <a:lnTo>
                  <a:pt x="1345" y="295"/>
                </a:lnTo>
                <a:lnTo>
                  <a:pt x="1307" y="295"/>
                </a:lnTo>
                <a:lnTo>
                  <a:pt x="1307" y="0"/>
                </a:lnTo>
                <a:close/>
                <a:moveTo>
                  <a:pt x="1400" y="0"/>
                </a:moveTo>
                <a:lnTo>
                  <a:pt x="1438" y="0"/>
                </a:lnTo>
                <a:lnTo>
                  <a:pt x="1438" y="301"/>
                </a:lnTo>
                <a:lnTo>
                  <a:pt x="1400" y="301"/>
                </a:lnTo>
                <a:lnTo>
                  <a:pt x="1400" y="0"/>
                </a:lnTo>
                <a:close/>
                <a:moveTo>
                  <a:pt x="1494" y="0"/>
                </a:moveTo>
                <a:lnTo>
                  <a:pt x="1531" y="0"/>
                </a:lnTo>
                <a:lnTo>
                  <a:pt x="1531" y="333"/>
                </a:lnTo>
                <a:lnTo>
                  <a:pt x="1494" y="333"/>
                </a:lnTo>
                <a:lnTo>
                  <a:pt x="1494" y="0"/>
                </a:lnTo>
                <a:close/>
                <a:moveTo>
                  <a:pt x="1588" y="0"/>
                </a:moveTo>
                <a:lnTo>
                  <a:pt x="1625" y="0"/>
                </a:lnTo>
                <a:lnTo>
                  <a:pt x="1625" y="364"/>
                </a:lnTo>
                <a:lnTo>
                  <a:pt x="1588" y="364"/>
                </a:lnTo>
                <a:lnTo>
                  <a:pt x="1588" y="0"/>
                </a:lnTo>
                <a:close/>
                <a:moveTo>
                  <a:pt x="1681" y="0"/>
                </a:moveTo>
                <a:lnTo>
                  <a:pt x="1718" y="0"/>
                </a:lnTo>
                <a:lnTo>
                  <a:pt x="1718" y="384"/>
                </a:lnTo>
                <a:lnTo>
                  <a:pt x="1681" y="384"/>
                </a:lnTo>
                <a:lnTo>
                  <a:pt x="1681" y="0"/>
                </a:lnTo>
                <a:close/>
                <a:moveTo>
                  <a:pt x="1774" y="0"/>
                </a:moveTo>
                <a:lnTo>
                  <a:pt x="1811" y="0"/>
                </a:lnTo>
                <a:lnTo>
                  <a:pt x="1811" y="413"/>
                </a:lnTo>
                <a:lnTo>
                  <a:pt x="1774" y="413"/>
                </a:lnTo>
                <a:lnTo>
                  <a:pt x="1774" y="0"/>
                </a:lnTo>
                <a:close/>
                <a:moveTo>
                  <a:pt x="1867" y="0"/>
                </a:moveTo>
                <a:lnTo>
                  <a:pt x="1904" y="0"/>
                </a:lnTo>
                <a:lnTo>
                  <a:pt x="1904" y="438"/>
                </a:lnTo>
                <a:lnTo>
                  <a:pt x="1867" y="438"/>
                </a:lnTo>
                <a:lnTo>
                  <a:pt x="1867" y="0"/>
                </a:lnTo>
                <a:close/>
                <a:moveTo>
                  <a:pt x="1961" y="0"/>
                </a:moveTo>
                <a:lnTo>
                  <a:pt x="1999" y="0"/>
                </a:lnTo>
                <a:lnTo>
                  <a:pt x="1999" y="602"/>
                </a:lnTo>
                <a:lnTo>
                  <a:pt x="1961" y="602"/>
                </a:lnTo>
                <a:lnTo>
                  <a:pt x="1961" y="0"/>
                </a:lnTo>
                <a:close/>
                <a:moveTo>
                  <a:pt x="2054" y="0"/>
                </a:moveTo>
                <a:lnTo>
                  <a:pt x="2092" y="0"/>
                </a:lnTo>
                <a:lnTo>
                  <a:pt x="2092" y="623"/>
                </a:lnTo>
                <a:lnTo>
                  <a:pt x="2054" y="623"/>
                </a:lnTo>
                <a:lnTo>
                  <a:pt x="2054"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357E2D92-21FE-3939-70A7-3D042DD71304}"/>
              </a:ext>
            </a:extLst>
          </p:cNvPr>
          <p:cNvSpPr>
            <a:spLocks noEditPoints="1"/>
          </p:cNvSpPr>
          <p:nvPr/>
        </p:nvSpPr>
        <p:spPr bwMode="auto">
          <a:xfrm>
            <a:off x="941580" y="2577784"/>
            <a:ext cx="3330575" cy="998538"/>
          </a:xfrm>
          <a:custGeom>
            <a:avLst/>
            <a:gdLst>
              <a:gd name="T0" fmla="*/ 826 w 17482"/>
              <a:gd name="T1" fmla="*/ 249 h 5242"/>
              <a:gd name="T2" fmla="*/ 1560 w 17482"/>
              <a:gd name="T3" fmla="*/ 75 h 5242"/>
              <a:gd name="T4" fmla="*/ 2386 w 17482"/>
              <a:gd name="T5" fmla="*/ 1273 h 5242"/>
              <a:gd name="T6" fmla="*/ 2698 w 17482"/>
              <a:gd name="T7" fmla="*/ 415 h 5242"/>
              <a:gd name="T8" fmla="*/ 3162 w 17482"/>
              <a:gd name="T9" fmla="*/ 1107 h 5242"/>
              <a:gd name="T10" fmla="*/ 3474 w 17482"/>
              <a:gd name="T11" fmla="*/ 731 h 5242"/>
              <a:gd name="T12" fmla="*/ 3938 w 17482"/>
              <a:gd name="T13" fmla="*/ 557 h 5242"/>
              <a:gd name="T14" fmla="*/ 4250 w 17482"/>
              <a:gd name="T15" fmla="*/ 731 h 5242"/>
              <a:gd name="T16" fmla="*/ 4672 w 17482"/>
              <a:gd name="T17" fmla="*/ 239 h 5242"/>
              <a:gd name="T18" fmla="*/ 5034 w 17482"/>
              <a:gd name="T19" fmla="*/ 699 h 5242"/>
              <a:gd name="T20" fmla="*/ 5448 w 17482"/>
              <a:gd name="T21" fmla="*/ 781 h 5242"/>
              <a:gd name="T22" fmla="*/ 5760 w 17482"/>
              <a:gd name="T23" fmla="*/ 1057 h 5242"/>
              <a:gd name="T24" fmla="*/ 6224 w 17482"/>
              <a:gd name="T25" fmla="*/ 1539 h 5242"/>
              <a:gd name="T26" fmla="*/ 6561 w 17482"/>
              <a:gd name="T27" fmla="*/ 50 h 5242"/>
              <a:gd name="T28" fmla="*/ 6586 w 17482"/>
              <a:gd name="T29" fmla="*/ 1699 h 5242"/>
              <a:gd name="T30" fmla="*/ 7000 w 17482"/>
              <a:gd name="T31" fmla="*/ 291 h 5242"/>
              <a:gd name="T32" fmla="*/ 7362 w 17482"/>
              <a:gd name="T33" fmla="*/ 1747 h 5242"/>
              <a:gd name="T34" fmla="*/ 7834 w 17482"/>
              <a:gd name="T35" fmla="*/ 1477 h 5242"/>
              <a:gd name="T36" fmla="*/ 8096 w 17482"/>
              <a:gd name="T37" fmla="*/ 25 h 5242"/>
              <a:gd name="T38" fmla="*/ 8121 w 17482"/>
              <a:gd name="T39" fmla="*/ 2202 h 5242"/>
              <a:gd name="T40" fmla="*/ 8560 w 17482"/>
              <a:gd name="T41" fmla="*/ 1343 h 5242"/>
              <a:gd name="T42" fmla="*/ 8922 w 17482"/>
              <a:gd name="T43" fmla="*/ 845 h 5242"/>
              <a:gd name="T44" fmla="*/ 8585 w 17482"/>
              <a:gd name="T45" fmla="*/ 2368 h 5242"/>
              <a:gd name="T46" fmla="*/ 9386 w 17482"/>
              <a:gd name="T47" fmla="*/ 715 h 5242"/>
              <a:gd name="T48" fmla="*/ 9698 w 17482"/>
              <a:gd name="T49" fmla="*/ 1123 h 5242"/>
              <a:gd name="T50" fmla="*/ 10120 w 17482"/>
              <a:gd name="T51" fmla="*/ 1781 h 5242"/>
              <a:gd name="T52" fmla="*/ 10170 w 17482"/>
              <a:gd name="T53" fmla="*/ 25 h 5242"/>
              <a:gd name="T54" fmla="*/ 10424 w 17482"/>
              <a:gd name="T55" fmla="*/ 1815 h 5242"/>
              <a:gd name="T56" fmla="*/ 10896 w 17482"/>
              <a:gd name="T57" fmla="*/ 1431 h 5242"/>
              <a:gd name="T58" fmla="*/ 11258 w 17482"/>
              <a:gd name="T59" fmla="*/ 607 h 5242"/>
              <a:gd name="T60" fmla="*/ 11007 w 17482"/>
              <a:gd name="T61" fmla="*/ 2456 h 5242"/>
              <a:gd name="T62" fmla="*/ 11722 w 17482"/>
              <a:gd name="T63" fmla="*/ 787 h 5242"/>
              <a:gd name="T64" fmla="*/ 12034 w 17482"/>
              <a:gd name="T65" fmla="*/ 901 h 5242"/>
              <a:gd name="T66" fmla="*/ 11984 w 17482"/>
              <a:gd name="T67" fmla="*/ 2451 h 5242"/>
              <a:gd name="T68" fmla="*/ 12448 w 17482"/>
              <a:gd name="T69" fmla="*/ 1401 h 5242"/>
              <a:gd name="T70" fmla="*/ 12810 w 17482"/>
              <a:gd name="T71" fmla="*/ 787 h 5242"/>
              <a:gd name="T72" fmla="*/ 12499 w 17482"/>
              <a:gd name="T73" fmla="*/ 2826 h 5242"/>
              <a:gd name="T74" fmla="*/ 13282 w 17482"/>
              <a:gd name="T75" fmla="*/ 1107 h 5242"/>
              <a:gd name="T76" fmla="*/ 13594 w 17482"/>
              <a:gd name="T77" fmla="*/ 181 h 5242"/>
              <a:gd name="T78" fmla="*/ 13594 w 17482"/>
              <a:gd name="T79" fmla="*/ 2631 h 5242"/>
              <a:gd name="T80" fmla="*/ 14058 w 17482"/>
              <a:gd name="T81" fmla="*/ 2325 h 5242"/>
              <a:gd name="T82" fmla="*/ 14058 w 17482"/>
              <a:gd name="T83" fmla="*/ 425 h 5242"/>
              <a:gd name="T84" fmla="*/ 14370 w 17482"/>
              <a:gd name="T85" fmla="*/ 1263 h 5242"/>
              <a:gd name="T86" fmla="*/ 14345 w 17482"/>
              <a:gd name="T87" fmla="*/ 3250 h 5242"/>
              <a:gd name="T88" fmla="*/ 14784 w 17482"/>
              <a:gd name="T89" fmla="*/ 2415 h 5242"/>
              <a:gd name="T90" fmla="*/ 14869 w 17482"/>
              <a:gd name="T91" fmla="*/ 0 h 5242"/>
              <a:gd name="T92" fmla="*/ 15146 w 17482"/>
              <a:gd name="T93" fmla="*/ 2073 h 5242"/>
              <a:gd name="T94" fmla="*/ 14963 w 17482"/>
              <a:gd name="T95" fmla="*/ 3440 h 5242"/>
              <a:gd name="T96" fmla="*/ 15560 w 17482"/>
              <a:gd name="T97" fmla="*/ 1923 h 5242"/>
              <a:gd name="T98" fmla="*/ 15897 w 17482"/>
              <a:gd name="T99" fmla="*/ 0 h 5242"/>
              <a:gd name="T100" fmla="*/ 15872 w 17482"/>
              <a:gd name="T101" fmla="*/ 1665 h 5242"/>
              <a:gd name="T102" fmla="*/ 15805 w 17482"/>
              <a:gd name="T103" fmla="*/ 3698 h 5242"/>
              <a:gd name="T104" fmla="*/ 16344 w 17482"/>
              <a:gd name="T105" fmla="*/ 2941 h 5242"/>
              <a:gd name="T106" fmla="*/ 16344 w 17482"/>
              <a:gd name="T107" fmla="*/ 641 h 5242"/>
              <a:gd name="T108" fmla="*/ 16706 w 17482"/>
              <a:gd name="T109" fmla="*/ 297 h 5242"/>
              <a:gd name="T110" fmla="*/ 16706 w 17482"/>
              <a:gd name="T111" fmla="*/ 2747 h 5242"/>
              <a:gd name="T112" fmla="*/ 16706 w 17482"/>
              <a:gd name="T113" fmla="*/ 5041 h 5242"/>
              <a:gd name="T114" fmla="*/ 17170 w 17482"/>
              <a:gd name="T115" fmla="*/ 4167 h 5242"/>
              <a:gd name="T116" fmla="*/ 17120 w 17482"/>
              <a:gd name="T117" fmla="*/ 2067 h 5242"/>
              <a:gd name="T118" fmla="*/ 17482 w 17482"/>
              <a:gd name="T119" fmla="*/ 121 h 5242"/>
              <a:gd name="T120" fmla="*/ 17482 w 17482"/>
              <a:gd name="T121" fmla="*/ 2421 h 5242"/>
              <a:gd name="T122" fmla="*/ 17432 w 17482"/>
              <a:gd name="T123" fmla="*/ 4521 h 5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82" h="5242">
                <a:moveTo>
                  <a:pt x="0" y="105"/>
                </a:moveTo>
                <a:lnTo>
                  <a:pt x="0" y="25"/>
                </a:lnTo>
                <a:cubicBezTo>
                  <a:pt x="0" y="12"/>
                  <a:pt x="12" y="0"/>
                  <a:pt x="25" y="0"/>
                </a:cubicBezTo>
                <a:lnTo>
                  <a:pt x="145" y="0"/>
                </a:lnTo>
                <a:lnTo>
                  <a:pt x="145" y="50"/>
                </a:lnTo>
                <a:lnTo>
                  <a:pt x="25" y="50"/>
                </a:lnTo>
                <a:lnTo>
                  <a:pt x="50" y="25"/>
                </a:lnTo>
                <a:lnTo>
                  <a:pt x="50" y="105"/>
                </a:lnTo>
                <a:lnTo>
                  <a:pt x="0" y="105"/>
                </a:lnTo>
                <a:close/>
                <a:moveTo>
                  <a:pt x="295" y="0"/>
                </a:moveTo>
                <a:lnTo>
                  <a:pt x="337" y="0"/>
                </a:lnTo>
                <a:cubicBezTo>
                  <a:pt x="351" y="0"/>
                  <a:pt x="362" y="12"/>
                  <a:pt x="362" y="25"/>
                </a:cubicBezTo>
                <a:lnTo>
                  <a:pt x="362" y="105"/>
                </a:lnTo>
                <a:cubicBezTo>
                  <a:pt x="362" y="119"/>
                  <a:pt x="351" y="130"/>
                  <a:pt x="337" y="130"/>
                </a:cubicBezTo>
                <a:lnTo>
                  <a:pt x="259" y="130"/>
                </a:lnTo>
                <a:lnTo>
                  <a:pt x="259" y="80"/>
                </a:lnTo>
                <a:lnTo>
                  <a:pt x="337" y="80"/>
                </a:lnTo>
                <a:lnTo>
                  <a:pt x="312" y="105"/>
                </a:lnTo>
                <a:lnTo>
                  <a:pt x="312" y="25"/>
                </a:lnTo>
                <a:lnTo>
                  <a:pt x="337" y="50"/>
                </a:lnTo>
                <a:lnTo>
                  <a:pt x="295" y="50"/>
                </a:lnTo>
                <a:lnTo>
                  <a:pt x="295" y="0"/>
                </a:lnTo>
                <a:close/>
                <a:moveTo>
                  <a:pt x="109" y="130"/>
                </a:moveTo>
                <a:lnTo>
                  <a:pt x="25" y="130"/>
                </a:lnTo>
                <a:lnTo>
                  <a:pt x="25" y="80"/>
                </a:lnTo>
                <a:lnTo>
                  <a:pt x="109" y="80"/>
                </a:lnTo>
                <a:lnTo>
                  <a:pt x="109" y="130"/>
                </a:lnTo>
                <a:close/>
                <a:moveTo>
                  <a:pt x="776" y="249"/>
                </a:moveTo>
                <a:lnTo>
                  <a:pt x="776" y="49"/>
                </a:lnTo>
                <a:lnTo>
                  <a:pt x="826" y="49"/>
                </a:lnTo>
                <a:lnTo>
                  <a:pt x="826" y="249"/>
                </a:lnTo>
                <a:lnTo>
                  <a:pt x="776" y="249"/>
                </a:lnTo>
                <a:close/>
                <a:moveTo>
                  <a:pt x="927" y="0"/>
                </a:moveTo>
                <a:lnTo>
                  <a:pt x="1113" y="0"/>
                </a:lnTo>
                <a:cubicBezTo>
                  <a:pt x="1127" y="0"/>
                  <a:pt x="1138" y="12"/>
                  <a:pt x="1138" y="25"/>
                </a:cubicBezTo>
                <a:lnTo>
                  <a:pt x="1138" y="39"/>
                </a:lnTo>
                <a:lnTo>
                  <a:pt x="1088" y="39"/>
                </a:lnTo>
                <a:lnTo>
                  <a:pt x="1088" y="25"/>
                </a:lnTo>
                <a:lnTo>
                  <a:pt x="1113" y="50"/>
                </a:lnTo>
                <a:lnTo>
                  <a:pt x="927" y="50"/>
                </a:lnTo>
                <a:lnTo>
                  <a:pt x="927" y="0"/>
                </a:lnTo>
                <a:close/>
                <a:moveTo>
                  <a:pt x="1138" y="189"/>
                </a:moveTo>
                <a:lnTo>
                  <a:pt x="1138" y="249"/>
                </a:lnTo>
                <a:cubicBezTo>
                  <a:pt x="1138" y="263"/>
                  <a:pt x="1127" y="274"/>
                  <a:pt x="1113" y="274"/>
                </a:cubicBezTo>
                <a:lnTo>
                  <a:pt x="973" y="274"/>
                </a:lnTo>
                <a:lnTo>
                  <a:pt x="973" y="224"/>
                </a:lnTo>
                <a:lnTo>
                  <a:pt x="1113" y="224"/>
                </a:lnTo>
                <a:lnTo>
                  <a:pt x="1088" y="249"/>
                </a:lnTo>
                <a:lnTo>
                  <a:pt x="1088" y="189"/>
                </a:lnTo>
                <a:lnTo>
                  <a:pt x="1138" y="189"/>
                </a:lnTo>
                <a:close/>
                <a:moveTo>
                  <a:pt x="823" y="274"/>
                </a:moveTo>
                <a:lnTo>
                  <a:pt x="801" y="274"/>
                </a:lnTo>
                <a:lnTo>
                  <a:pt x="801" y="224"/>
                </a:lnTo>
                <a:lnTo>
                  <a:pt x="823" y="224"/>
                </a:lnTo>
                <a:lnTo>
                  <a:pt x="823" y="274"/>
                </a:lnTo>
                <a:close/>
                <a:moveTo>
                  <a:pt x="1560" y="625"/>
                </a:moveTo>
                <a:lnTo>
                  <a:pt x="1560" y="425"/>
                </a:lnTo>
                <a:lnTo>
                  <a:pt x="1610" y="425"/>
                </a:lnTo>
                <a:lnTo>
                  <a:pt x="1610" y="625"/>
                </a:lnTo>
                <a:lnTo>
                  <a:pt x="1560" y="625"/>
                </a:lnTo>
                <a:close/>
                <a:moveTo>
                  <a:pt x="1560" y="275"/>
                </a:moveTo>
                <a:lnTo>
                  <a:pt x="1560" y="75"/>
                </a:lnTo>
                <a:lnTo>
                  <a:pt x="1610" y="75"/>
                </a:lnTo>
                <a:lnTo>
                  <a:pt x="1610" y="275"/>
                </a:lnTo>
                <a:lnTo>
                  <a:pt x="1560" y="275"/>
                </a:lnTo>
                <a:close/>
                <a:moveTo>
                  <a:pt x="1685" y="0"/>
                </a:moveTo>
                <a:lnTo>
                  <a:pt x="1885" y="0"/>
                </a:lnTo>
                <a:lnTo>
                  <a:pt x="1885" y="50"/>
                </a:lnTo>
                <a:lnTo>
                  <a:pt x="1685" y="50"/>
                </a:lnTo>
                <a:lnTo>
                  <a:pt x="1685" y="0"/>
                </a:lnTo>
                <a:close/>
                <a:moveTo>
                  <a:pt x="1914" y="171"/>
                </a:moveTo>
                <a:lnTo>
                  <a:pt x="1914" y="371"/>
                </a:lnTo>
                <a:lnTo>
                  <a:pt x="1864" y="371"/>
                </a:lnTo>
                <a:lnTo>
                  <a:pt x="1864" y="171"/>
                </a:lnTo>
                <a:lnTo>
                  <a:pt x="1914" y="171"/>
                </a:lnTo>
                <a:close/>
                <a:moveTo>
                  <a:pt x="1914" y="521"/>
                </a:moveTo>
                <a:lnTo>
                  <a:pt x="1914" y="625"/>
                </a:lnTo>
                <a:cubicBezTo>
                  <a:pt x="1914" y="639"/>
                  <a:pt x="1903" y="650"/>
                  <a:pt x="1889" y="650"/>
                </a:cubicBezTo>
                <a:lnTo>
                  <a:pt x="1793" y="650"/>
                </a:lnTo>
                <a:lnTo>
                  <a:pt x="1793" y="600"/>
                </a:lnTo>
                <a:lnTo>
                  <a:pt x="1889" y="600"/>
                </a:lnTo>
                <a:lnTo>
                  <a:pt x="1864" y="625"/>
                </a:lnTo>
                <a:lnTo>
                  <a:pt x="1864" y="521"/>
                </a:lnTo>
                <a:lnTo>
                  <a:pt x="1914" y="521"/>
                </a:lnTo>
                <a:close/>
                <a:moveTo>
                  <a:pt x="1643" y="650"/>
                </a:moveTo>
                <a:lnTo>
                  <a:pt x="1585" y="650"/>
                </a:lnTo>
                <a:lnTo>
                  <a:pt x="1585" y="600"/>
                </a:lnTo>
                <a:lnTo>
                  <a:pt x="1643" y="600"/>
                </a:lnTo>
                <a:lnTo>
                  <a:pt x="1643" y="650"/>
                </a:lnTo>
                <a:close/>
                <a:moveTo>
                  <a:pt x="2336" y="1273"/>
                </a:moveTo>
                <a:lnTo>
                  <a:pt x="2336" y="1073"/>
                </a:lnTo>
                <a:lnTo>
                  <a:pt x="2386" y="1073"/>
                </a:lnTo>
                <a:lnTo>
                  <a:pt x="2386" y="1273"/>
                </a:lnTo>
                <a:lnTo>
                  <a:pt x="2336" y="1273"/>
                </a:lnTo>
                <a:close/>
                <a:moveTo>
                  <a:pt x="2336" y="923"/>
                </a:moveTo>
                <a:lnTo>
                  <a:pt x="2336" y="723"/>
                </a:lnTo>
                <a:lnTo>
                  <a:pt x="2386" y="723"/>
                </a:lnTo>
                <a:lnTo>
                  <a:pt x="2386" y="923"/>
                </a:lnTo>
                <a:lnTo>
                  <a:pt x="2336" y="923"/>
                </a:lnTo>
                <a:close/>
                <a:moveTo>
                  <a:pt x="2336" y="573"/>
                </a:moveTo>
                <a:lnTo>
                  <a:pt x="2336" y="373"/>
                </a:lnTo>
                <a:lnTo>
                  <a:pt x="2386" y="373"/>
                </a:lnTo>
                <a:lnTo>
                  <a:pt x="2386" y="573"/>
                </a:lnTo>
                <a:lnTo>
                  <a:pt x="2336" y="573"/>
                </a:lnTo>
                <a:close/>
                <a:moveTo>
                  <a:pt x="2336" y="223"/>
                </a:moveTo>
                <a:lnTo>
                  <a:pt x="2336" y="25"/>
                </a:lnTo>
                <a:cubicBezTo>
                  <a:pt x="2336" y="12"/>
                  <a:pt x="2348" y="0"/>
                  <a:pt x="2361" y="0"/>
                </a:cubicBezTo>
                <a:lnTo>
                  <a:pt x="2363" y="0"/>
                </a:lnTo>
                <a:lnTo>
                  <a:pt x="2363" y="50"/>
                </a:lnTo>
                <a:lnTo>
                  <a:pt x="2361" y="50"/>
                </a:lnTo>
                <a:lnTo>
                  <a:pt x="2386" y="25"/>
                </a:lnTo>
                <a:lnTo>
                  <a:pt x="2386" y="223"/>
                </a:lnTo>
                <a:lnTo>
                  <a:pt x="2336" y="223"/>
                </a:lnTo>
                <a:close/>
                <a:moveTo>
                  <a:pt x="2513" y="0"/>
                </a:moveTo>
                <a:lnTo>
                  <a:pt x="2673" y="0"/>
                </a:lnTo>
                <a:cubicBezTo>
                  <a:pt x="2687" y="0"/>
                  <a:pt x="2698" y="12"/>
                  <a:pt x="2698" y="25"/>
                </a:cubicBezTo>
                <a:lnTo>
                  <a:pt x="2698" y="65"/>
                </a:lnTo>
                <a:lnTo>
                  <a:pt x="2648" y="65"/>
                </a:lnTo>
                <a:lnTo>
                  <a:pt x="2648" y="25"/>
                </a:lnTo>
                <a:lnTo>
                  <a:pt x="2673" y="50"/>
                </a:lnTo>
                <a:lnTo>
                  <a:pt x="2513" y="50"/>
                </a:lnTo>
                <a:lnTo>
                  <a:pt x="2513" y="0"/>
                </a:lnTo>
                <a:close/>
                <a:moveTo>
                  <a:pt x="2698" y="215"/>
                </a:moveTo>
                <a:lnTo>
                  <a:pt x="2698" y="415"/>
                </a:lnTo>
                <a:lnTo>
                  <a:pt x="2648" y="415"/>
                </a:lnTo>
                <a:lnTo>
                  <a:pt x="2648" y="215"/>
                </a:lnTo>
                <a:lnTo>
                  <a:pt x="2698" y="215"/>
                </a:lnTo>
                <a:close/>
                <a:moveTo>
                  <a:pt x="2698" y="565"/>
                </a:moveTo>
                <a:lnTo>
                  <a:pt x="2698" y="765"/>
                </a:lnTo>
                <a:lnTo>
                  <a:pt x="2648" y="765"/>
                </a:lnTo>
                <a:lnTo>
                  <a:pt x="2648" y="565"/>
                </a:lnTo>
                <a:lnTo>
                  <a:pt x="2698" y="565"/>
                </a:lnTo>
                <a:close/>
                <a:moveTo>
                  <a:pt x="2698" y="915"/>
                </a:moveTo>
                <a:lnTo>
                  <a:pt x="2698" y="1115"/>
                </a:lnTo>
                <a:lnTo>
                  <a:pt x="2648" y="1115"/>
                </a:lnTo>
                <a:lnTo>
                  <a:pt x="2648" y="915"/>
                </a:lnTo>
                <a:lnTo>
                  <a:pt x="2698" y="915"/>
                </a:lnTo>
                <a:close/>
                <a:moveTo>
                  <a:pt x="2698" y="1265"/>
                </a:moveTo>
                <a:lnTo>
                  <a:pt x="2698" y="1273"/>
                </a:lnTo>
                <a:cubicBezTo>
                  <a:pt x="2698" y="1287"/>
                  <a:pt x="2687" y="1298"/>
                  <a:pt x="2673" y="1298"/>
                </a:cubicBezTo>
                <a:lnTo>
                  <a:pt x="2481" y="1298"/>
                </a:lnTo>
                <a:lnTo>
                  <a:pt x="2481" y="1248"/>
                </a:lnTo>
                <a:lnTo>
                  <a:pt x="2673" y="1248"/>
                </a:lnTo>
                <a:lnTo>
                  <a:pt x="2648" y="1273"/>
                </a:lnTo>
                <a:lnTo>
                  <a:pt x="2648" y="1265"/>
                </a:lnTo>
                <a:lnTo>
                  <a:pt x="2698" y="1265"/>
                </a:lnTo>
                <a:close/>
                <a:moveTo>
                  <a:pt x="3112" y="1457"/>
                </a:moveTo>
                <a:lnTo>
                  <a:pt x="3112" y="1257"/>
                </a:lnTo>
                <a:lnTo>
                  <a:pt x="3162" y="1257"/>
                </a:lnTo>
                <a:lnTo>
                  <a:pt x="3162" y="1457"/>
                </a:lnTo>
                <a:lnTo>
                  <a:pt x="3112" y="1457"/>
                </a:lnTo>
                <a:close/>
                <a:moveTo>
                  <a:pt x="3112" y="1107"/>
                </a:moveTo>
                <a:lnTo>
                  <a:pt x="3112" y="907"/>
                </a:lnTo>
                <a:lnTo>
                  <a:pt x="3162" y="907"/>
                </a:lnTo>
                <a:lnTo>
                  <a:pt x="3162" y="1107"/>
                </a:lnTo>
                <a:lnTo>
                  <a:pt x="3112" y="1107"/>
                </a:lnTo>
                <a:close/>
                <a:moveTo>
                  <a:pt x="3112" y="757"/>
                </a:moveTo>
                <a:lnTo>
                  <a:pt x="3112" y="557"/>
                </a:lnTo>
                <a:lnTo>
                  <a:pt x="3162" y="557"/>
                </a:lnTo>
                <a:lnTo>
                  <a:pt x="3162" y="757"/>
                </a:lnTo>
                <a:lnTo>
                  <a:pt x="3112" y="757"/>
                </a:lnTo>
                <a:close/>
                <a:moveTo>
                  <a:pt x="3112" y="407"/>
                </a:moveTo>
                <a:lnTo>
                  <a:pt x="3112" y="207"/>
                </a:lnTo>
                <a:lnTo>
                  <a:pt x="3162" y="207"/>
                </a:lnTo>
                <a:lnTo>
                  <a:pt x="3162" y="407"/>
                </a:lnTo>
                <a:lnTo>
                  <a:pt x="3112" y="407"/>
                </a:lnTo>
                <a:close/>
                <a:moveTo>
                  <a:pt x="3112" y="57"/>
                </a:moveTo>
                <a:lnTo>
                  <a:pt x="3112" y="25"/>
                </a:lnTo>
                <a:cubicBezTo>
                  <a:pt x="3112" y="12"/>
                  <a:pt x="3124" y="0"/>
                  <a:pt x="3137" y="0"/>
                </a:cubicBezTo>
                <a:lnTo>
                  <a:pt x="3305" y="0"/>
                </a:lnTo>
                <a:lnTo>
                  <a:pt x="3305" y="50"/>
                </a:lnTo>
                <a:lnTo>
                  <a:pt x="3137" y="50"/>
                </a:lnTo>
                <a:lnTo>
                  <a:pt x="3162" y="25"/>
                </a:lnTo>
                <a:lnTo>
                  <a:pt x="3162" y="57"/>
                </a:lnTo>
                <a:lnTo>
                  <a:pt x="3112" y="57"/>
                </a:lnTo>
                <a:close/>
                <a:moveTo>
                  <a:pt x="3474" y="31"/>
                </a:moveTo>
                <a:lnTo>
                  <a:pt x="3474" y="231"/>
                </a:lnTo>
                <a:lnTo>
                  <a:pt x="3424" y="231"/>
                </a:lnTo>
                <a:lnTo>
                  <a:pt x="3424" y="31"/>
                </a:lnTo>
                <a:lnTo>
                  <a:pt x="3474" y="31"/>
                </a:lnTo>
                <a:close/>
                <a:moveTo>
                  <a:pt x="3474" y="381"/>
                </a:moveTo>
                <a:lnTo>
                  <a:pt x="3474" y="581"/>
                </a:lnTo>
                <a:lnTo>
                  <a:pt x="3424" y="581"/>
                </a:lnTo>
                <a:lnTo>
                  <a:pt x="3424" y="381"/>
                </a:lnTo>
                <a:lnTo>
                  <a:pt x="3474" y="381"/>
                </a:lnTo>
                <a:close/>
                <a:moveTo>
                  <a:pt x="3474" y="731"/>
                </a:moveTo>
                <a:lnTo>
                  <a:pt x="3474" y="931"/>
                </a:lnTo>
                <a:lnTo>
                  <a:pt x="3424" y="931"/>
                </a:lnTo>
                <a:lnTo>
                  <a:pt x="3424" y="731"/>
                </a:lnTo>
                <a:lnTo>
                  <a:pt x="3474" y="731"/>
                </a:lnTo>
                <a:close/>
                <a:moveTo>
                  <a:pt x="3474" y="1081"/>
                </a:moveTo>
                <a:lnTo>
                  <a:pt x="3474" y="1281"/>
                </a:lnTo>
                <a:lnTo>
                  <a:pt x="3424" y="1281"/>
                </a:lnTo>
                <a:lnTo>
                  <a:pt x="3424" y="1081"/>
                </a:lnTo>
                <a:lnTo>
                  <a:pt x="3474" y="1081"/>
                </a:lnTo>
                <a:close/>
                <a:moveTo>
                  <a:pt x="3474" y="1431"/>
                </a:moveTo>
                <a:lnTo>
                  <a:pt x="3474" y="1457"/>
                </a:lnTo>
                <a:cubicBezTo>
                  <a:pt x="3474" y="1471"/>
                  <a:pt x="3463" y="1482"/>
                  <a:pt x="3449" y="1482"/>
                </a:cubicBezTo>
                <a:lnTo>
                  <a:pt x="3275" y="1482"/>
                </a:lnTo>
                <a:lnTo>
                  <a:pt x="3275" y="1432"/>
                </a:lnTo>
                <a:lnTo>
                  <a:pt x="3449" y="1432"/>
                </a:lnTo>
                <a:lnTo>
                  <a:pt x="3424" y="1457"/>
                </a:lnTo>
                <a:lnTo>
                  <a:pt x="3424" y="1431"/>
                </a:lnTo>
                <a:lnTo>
                  <a:pt x="3474" y="1431"/>
                </a:lnTo>
                <a:close/>
                <a:moveTo>
                  <a:pt x="3888" y="1457"/>
                </a:moveTo>
                <a:lnTo>
                  <a:pt x="3888" y="1257"/>
                </a:lnTo>
                <a:lnTo>
                  <a:pt x="3938" y="1257"/>
                </a:lnTo>
                <a:lnTo>
                  <a:pt x="3938" y="1457"/>
                </a:lnTo>
                <a:lnTo>
                  <a:pt x="3888" y="1457"/>
                </a:lnTo>
                <a:close/>
                <a:moveTo>
                  <a:pt x="3888" y="1107"/>
                </a:moveTo>
                <a:lnTo>
                  <a:pt x="3888" y="907"/>
                </a:lnTo>
                <a:lnTo>
                  <a:pt x="3938" y="907"/>
                </a:lnTo>
                <a:lnTo>
                  <a:pt x="3938" y="1107"/>
                </a:lnTo>
                <a:lnTo>
                  <a:pt x="3888" y="1107"/>
                </a:lnTo>
                <a:close/>
                <a:moveTo>
                  <a:pt x="3888" y="757"/>
                </a:moveTo>
                <a:lnTo>
                  <a:pt x="3888" y="557"/>
                </a:lnTo>
                <a:lnTo>
                  <a:pt x="3938" y="557"/>
                </a:lnTo>
                <a:lnTo>
                  <a:pt x="3938" y="757"/>
                </a:lnTo>
                <a:lnTo>
                  <a:pt x="3888" y="757"/>
                </a:lnTo>
                <a:close/>
                <a:moveTo>
                  <a:pt x="3888" y="407"/>
                </a:moveTo>
                <a:lnTo>
                  <a:pt x="3888" y="207"/>
                </a:lnTo>
                <a:lnTo>
                  <a:pt x="3938" y="207"/>
                </a:lnTo>
                <a:lnTo>
                  <a:pt x="3938" y="407"/>
                </a:lnTo>
                <a:lnTo>
                  <a:pt x="3888" y="407"/>
                </a:lnTo>
                <a:close/>
                <a:moveTo>
                  <a:pt x="3888" y="57"/>
                </a:moveTo>
                <a:lnTo>
                  <a:pt x="3888" y="25"/>
                </a:lnTo>
                <a:cubicBezTo>
                  <a:pt x="3888" y="12"/>
                  <a:pt x="3900" y="0"/>
                  <a:pt x="3913" y="0"/>
                </a:cubicBezTo>
                <a:lnTo>
                  <a:pt x="4081" y="0"/>
                </a:lnTo>
                <a:lnTo>
                  <a:pt x="4081" y="50"/>
                </a:lnTo>
                <a:lnTo>
                  <a:pt x="3913" y="50"/>
                </a:lnTo>
                <a:lnTo>
                  <a:pt x="3938" y="25"/>
                </a:lnTo>
                <a:lnTo>
                  <a:pt x="3938" y="57"/>
                </a:lnTo>
                <a:lnTo>
                  <a:pt x="3888" y="57"/>
                </a:lnTo>
                <a:close/>
                <a:moveTo>
                  <a:pt x="4250" y="31"/>
                </a:moveTo>
                <a:lnTo>
                  <a:pt x="4250" y="231"/>
                </a:lnTo>
                <a:lnTo>
                  <a:pt x="4200" y="231"/>
                </a:lnTo>
                <a:lnTo>
                  <a:pt x="4200" y="31"/>
                </a:lnTo>
                <a:lnTo>
                  <a:pt x="4250" y="31"/>
                </a:lnTo>
                <a:close/>
                <a:moveTo>
                  <a:pt x="4250" y="381"/>
                </a:moveTo>
                <a:lnTo>
                  <a:pt x="4250" y="581"/>
                </a:lnTo>
                <a:lnTo>
                  <a:pt x="4200" y="581"/>
                </a:lnTo>
                <a:lnTo>
                  <a:pt x="4200" y="381"/>
                </a:lnTo>
                <a:lnTo>
                  <a:pt x="4250" y="381"/>
                </a:lnTo>
                <a:close/>
                <a:moveTo>
                  <a:pt x="4250" y="731"/>
                </a:moveTo>
                <a:lnTo>
                  <a:pt x="4250" y="931"/>
                </a:lnTo>
                <a:lnTo>
                  <a:pt x="4200" y="931"/>
                </a:lnTo>
                <a:lnTo>
                  <a:pt x="4200" y="731"/>
                </a:lnTo>
                <a:lnTo>
                  <a:pt x="4250" y="731"/>
                </a:lnTo>
                <a:close/>
                <a:moveTo>
                  <a:pt x="4250" y="1081"/>
                </a:moveTo>
                <a:lnTo>
                  <a:pt x="4250" y="1281"/>
                </a:lnTo>
                <a:lnTo>
                  <a:pt x="4200" y="1281"/>
                </a:lnTo>
                <a:lnTo>
                  <a:pt x="4200" y="1081"/>
                </a:lnTo>
                <a:lnTo>
                  <a:pt x="4250" y="1081"/>
                </a:lnTo>
                <a:close/>
                <a:moveTo>
                  <a:pt x="4250" y="1431"/>
                </a:moveTo>
                <a:lnTo>
                  <a:pt x="4250" y="1457"/>
                </a:lnTo>
                <a:cubicBezTo>
                  <a:pt x="4250" y="1471"/>
                  <a:pt x="4239" y="1482"/>
                  <a:pt x="4225" y="1482"/>
                </a:cubicBezTo>
                <a:lnTo>
                  <a:pt x="4051" y="1482"/>
                </a:lnTo>
                <a:lnTo>
                  <a:pt x="4051" y="1432"/>
                </a:lnTo>
                <a:lnTo>
                  <a:pt x="4225" y="1432"/>
                </a:lnTo>
                <a:lnTo>
                  <a:pt x="4200" y="1457"/>
                </a:lnTo>
                <a:lnTo>
                  <a:pt x="4200" y="1431"/>
                </a:lnTo>
                <a:lnTo>
                  <a:pt x="4250" y="1431"/>
                </a:lnTo>
                <a:close/>
                <a:moveTo>
                  <a:pt x="4672" y="1489"/>
                </a:moveTo>
                <a:lnTo>
                  <a:pt x="4672" y="1289"/>
                </a:lnTo>
                <a:lnTo>
                  <a:pt x="4722" y="1289"/>
                </a:lnTo>
                <a:lnTo>
                  <a:pt x="4722" y="1489"/>
                </a:lnTo>
                <a:lnTo>
                  <a:pt x="4672" y="1489"/>
                </a:lnTo>
                <a:close/>
                <a:moveTo>
                  <a:pt x="4672" y="1139"/>
                </a:moveTo>
                <a:lnTo>
                  <a:pt x="4672" y="939"/>
                </a:lnTo>
                <a:lnTo>
                  <a:pt x="4722" y="939"/>
                </a:lnTo>
                <a:lnTo>
                  <a:pt x="4722" y="1139"/>
                </a:lnTo>
                <a:lnTo>
                  <a:pt x="4672" y="1139"/>
                </a:lnTo>
                <a:close/>
                <a:moveTo>
                  <a:pt x="4672" y="789"/>
                </a:moveTo>
                <a:lnTo>
                  <a:pt x="4672" y="589"/>
                </a:lnTo>
                <a:lnTo>
                  <a:pt x="4722" y="589"/>
                </a:lnTo>
                <a:lnTo>
                  <a:pt x="4722" y="789"/>
                </a:lnTo>
                <a:lnTo>
                  <a:pt x="4672" y="789"/>
                </a:lnTo>
                <a:close/>
                <a:moveTo>
                  <a:pt x="4672" y="439"/>
                </a:moveTo>
                <a:lnTo>
                  <a:pt x="4672" y="239"/>
                </a:lnTo>
                <a:lnTo>
                  <a:pt x="4722" y="239"/>
                </a:lnTo>
                <a:lnTo>
                  <a:pt x="4722" y="439"/>
                </a:lnTo>
                <a:lnTo>
                  <a:pt x="4672" y="439"/>
                </a:lnTo>
                <a:close/>
                <a:moveTo>
                  <a:pt x="4672" y="89"/>
                </a:moveTo>
                <a:lnTo>
                  <a:pt x="4672" y="25"/>
                </a:lnTo>
                <a:cubicBezTo>
                  <a:pt x="4672" y="12"/>
                  <a:pt x="4684" y="0"/>
                  <a:pt x="4697" y="0"/>
                </a:cubicBezTo>
                <a:lnTo>
                  <a:pt x="4833" y="0"/>
                </a:lnTo>
                <a:lnTo>
                  <a:pt x="4833" y="50"/>
                </a:lnTo>
                <a:lnTo>
                  <a:pt x="4697" y="50"/>
                </a:lnTo>
                <a:lnTo>
                  <a:pt x="4722" y="25"/>
                </a:lnTo>
                <a:lnTo>
                  <a:pt x="4722" y="89"/>
                </a:lnTo>
                <a:lnTo>
                  <a:pt x="4672" y="89"/>
                </a:lnTo>
                <a:close/>
                <a:moveTo>
                  <a:pt x="4983" y="0"/>
                </a:moveTo>
                <a:lnTo>
                  <a:pt x="5009" y="0"/>
                </a:lnTo>
                <a:cubicBezTo>
                  <a:pt x="5023" y="0"/>
                  <a:pt x="5034" y="12"/>
                  <a:pt x="5034" y="25"/>
                </a:cubicBezTo>
                <a:lnTo>
                  <a:pt x="5034" y="199"/>
                </a:lnTo>
                <a:lnTo>
                  <a:pt x="4984" y="199"/>
                </a:lnTo>
                <a:lnTo>
                  <a:pt x="4984" y="25"/>
                </a:lnTo>
                <a:lnTo>
                  <a:pt x="5009" y="50"/>
                </a:lnTo>
                <a:lnTo>
                  <a:pt x="4983" y="50"/>
                </a:lnTo>
                <a:lnTo>
                  <a:pt x="4983" y="0"/>
                </a:lnTo>
                <a:close/>
                <a:moveTo>
                  <a:pt x="5034" y="349"/>
                </a:moveTo>
                <a:lnTo>
                  <a:pt x="5034" y="549"/>
                </a:lnTo>
                <a:lnTo>
                  <a:pt x="4984" y="549"/>
                </a:lnTo>
                <a:lnTo>
                  <a:pt x="4984" y="349"/>
                </a:lnTo>
                <a:lnTo>
                  <a:pt x="5034" y="349"/>
                </a:lnTo>
                <a:close/>
                <a:moveTo>
                  <a:pt x="5034" y="699"/>
                </a:moveTo>
                <a:lnTo>
                  <a:pt x="5034" y="899"/>
                </a:lnTo>
                <a:lnTo>
                  <a:pt x="4984" y="899"/>
                </a:lnTo>
                <a:lnTo>
                  <a:pt x="4984" y="699"/>
                </a:lnTo>
                <a:lnTo>
                  <a:pt x="5034" y="699"/>
                </a:lnTo>
                <a:close/>
                <a:moveTo>
                  <a:pt x="5034" y="1049"/>
                </a:moveTo>
                <a:lnTo>
                  <a:pt x="5034" y="1249"/>
                </a:lnTo>
                <a:lnTo>
                  <a:pt x="4984" y="1249"/>
                </a:lnTo>
                <a:lnTo>
                  <a:pt x="4984" y="1049"/>
                </a:lnTo>
                <a:lnTo>
                  <a:pt x="5034" y="1049"/>
                </a:lnTo>
                <a:close/>
                <a:moveTo>
                  <a:pt x="5034" y="1399"/>
                </a:moveTo>
                <a:lnTo>
                  <a:pt x="5034" y="1489"/>
                </a:lnTo>
                <a:cubicBezTo>
                  <a:pt x="5034" y="1503"/>
                  <a:pt x="5023" y="1514"/>
                  <a:pt x="5009" y="1514"/>
                </a:cubicBezTo>
                <a:lnTo>
                  <a:pt x="4899" y="1514"/>
                </a:lnTo>
                <a:lnTo>
                  <a:pt x="4899" y="1464"/>
                </a:lnTo>
                <a:lnTo>
                  <a:pt x="5009" y="1464"/>
                </a:lnTo>
                <a:lnTo>
                  <a:pt x="4984" y="1489"/>
                </a:lnTo>
                <a:lnTo>
                  <a:pt x="4984" y="1399"/>
                </a:lnTo>
                <a:lnTo>
                  <a:pt x="5034" y="1399"/>
                </a:lnTo>
                <a:close/>
                <a:moveTo>
                  <a:pt x="4749" y="1514"/>
                </a:moveTo>
                <a:lnTo>
                  <a:pt x="4697" y="1514"/>
                </a:lnTo>
                <a:lnTo>
                  <a:pt x="4697" y="1464"/>
                </a:lnTo>
                <a:lnTo>
                  <a:pt x="4749" y="1464"/>
                </a:lnTo>
                <a:lnTo>
                  <a:pt x="4749" y="1514"/>
                </a:lnTo>
                <a:close/>
                <a:moveTo>
                  <a:pt x="5448" y="1681"/>
                </a:moveTo>
                <a:lnTo>
                  <a:pt x="5448" y="1481"/>
                </a:lnTo>
                <a:lnTo>
                  <a:pt x="5498" y="1481"/>
                </a:lnTo>
                <a:lnTo>
                  <a:pt x="5498" y="1681"/>
                </a:lnTo>
                <a:lnTo>
                  <a:pt x="5448" y="1681"/>
                </a:lnTo>
                <a:close/>
                <a:moveTo>
                  <a:pt x="5448" y="1331"/>
                </a:moveTo>
                <a:lnTo>
                  <a:pt x="5448" y="1131"/>
                </a:lnTo>
                <a:lnTo>
                  <a:pt x="5498" y="1131"/>
                </a:lnTo>
                <a:lnTo>
                  <a:pt x="5498" y="1331"/>
                </a:lnTo>
                <a:lnTo>
                  <a:pt x="5448" y="1331"/>
                </a:lnTo>
                <a:close/>
                <a:moveTo>
                  <a:pt x="5448" y="981"/>
                </a:moveTo>
                <a:lnTo>
                  <a:pt x="5448" y="781"/>
                </a:lnTo>
                <a:lnTo>
                  <a:pt x="5498" y="781"/>
                </a:lnTo>
                <a:lnTo>
                  <a:pt x="5498" y="981"/>
                </a:lnTo>
                <a:lnTo>
                  <a:pt x="5448" y="981"/>
                </a:lnTo>
                <a:close/>
                <a:moveTo>
                  <a:pt x="5448" y="631"/>
                </a:moveTo>
                <a:lnTo>
                  <a:pt x="5448" y="431"/>
                </a:lnTo>
                <a:lnTo>
                  <a:pt x="5498" y="431"/>
                </a:lnTo>
                <a:lnTo>
                  <a:pt x="5498" y="631"/>
                </a:lnTo>
                <a:lnTo>
                  <a:pt x="5448" y="631"/>
                </a:lnTo>
                <a:close/>
                <a:moveTo>
                  <a:pt x="5448" y="281"/>
                </a:moveTo>
                <a:lnTo>
                  <a:pt x="5448" y="81"/>
                </a:lnTo>
                <a:lnTo>
                  <a:pt x="5498" y="81"/>
                </a:lnTo>
                <a:lnTo>
                  <a:pt x="5498" y="281"/>
                </a:lnTo>
                <a:lnTo>
                  <a:pt x="5448" y="281"/>
                </a:lnTo>
                <a:close/>
                <a:moveTo>
                  <a:pt x="5567" y="0"/>
                </a:moveTo>
                <a:lnTo>
                  <a:pt x="5767" y="0"/>
                </a:lnTo>
                <a:lnTo>
                  <a:pt x="5767" y="50"/>
                </a:lnTo>
                <a:lnTo>
                  <a:pt x="5567" y="50"/>
                </a:lnTo>
                <a:lnTo>
                  <a:pt x="5567" y="0"/>
                </a:lnTo>
                <a:close/>
                <a:moveTo>
                  <a:pt x="5810" y="157"/>
                </a:moveTo>
                <a:lnTo>
                  <a:pt x="5810" y="357"/>
                </a:lnTo>
                <a:lnTo>
                  <a:pt x="5760" y="357"/>
                </a:lnTo>
                <a:lnTo>
                  <a:pt x="5760" y="157"/>
                </a:lnTo>
                <a:lnTo>
                  <a:pt x="5810" y="157"/>
                </a:lnTo>
                <a:close/>
                <a:moveTo>
                  <a:pt x="5810" y="507"/>
                </a:moveTo>
                <a:lnTo>
                  <a:pt x="5810" y="707"/>
                </a:lnTo>
                <a:lnTo>
                  <a:pt x="5760" y="707"/>
                </a:lnTo>
                <a:lnTo>
                  <a:pt x="5760" y="507"/>
                </a:lnTo>
                <a:lnTo>
                  <a:pt x="5810" y="507"/>
                </a:lnTo>
                <a:close/>
                <a:moveTo>
                  <a:pt x="5810" y="857"/>
                </a:moveTo>
                <a:lnTo>
                  <a:pt x="5810" y="1057"/>
                </a:lnTo>
                <a:lnTo>
                  <a:pt x="5760" y="1057"/>
                </a:lnTo>
                <a:lnTo>
                  <a:pt x="5760" y="857"/>
                </a:lnTo>
                <a:lnTo>
                  <a:pt x="5810" y="857"/>
                </a:lnTo>
                <a:close/>
                <a:moveTo>
                  <a:pt x="5810" y="1207"/>
                </a:moveTo>
                <a:lnTo>
                  <a:pt x="5810" y="1407"/>
                </a:lnTo>
                <a:lnTo>
                  <a:pt x="5760" y="1407"/>
                </a:lnTo>
                <a:lnTo>
                  <a:pt x="5760" y="1207"/>
                </a:lnTo>
                <a:lnTo>
                  <a:pt x="5810" y="1207"/>
                </a:lnTo>
                <a:close/>
                <a:moveTo>
                  <a:pt x="5810" y="1557"/>
                </a:moveTo>
                <a:lnTo>
                  <a:pt x="5810" y="1681"/>
                </a:lnTo>
                <a:cubicBezTo>
                  <a:pt x="5810" y="1695"/>
                  <a:pt x="5799" y="1706"/>
                  <a:pt x="5785" y="1706"/>
                </a:cubicBezTo>
                <a:lnTo>
                  <a:pt x="5709" y="1706"/>
                </a:lnTo>
                <a:lnTo>
                  <a:pt x="5709" y="1656"/>
                </a:lnTo>
                <a:lnTo>
                  <a:pt x="5785" y="1656"/>
                </a:lnTo>
                <a:lnTo>
                  <a:pt x="5760" y="1681"/>
                </a:lnTo>
                <a:lnTo>
                  <a:pt x="5760" y="1557"/>
                </a:lnTo>
                <a:lnTo>
                  <a:pt x="5810" y="1557"/>
                </a:lnTo>
                <a:close/>
                <a:moveTo>
                  <a:pt x="5559" y="1706"/>
                </a:moveTo>
                <a:lnTo>
                  <a:pt x="5473" y="1706"/>
                </a:lnTo>
                <a:lnTo>
                  <a:pt x="5473" y="1656"/>
                </a:lnTo>
                <a:lnTo>
                  <a:pt x="5559" y="1656"/>
                </a:lnTo>
                <a:lnTo>
                  <a:pt x="5559" y="1706"/>
                </a:lnTo>
                <a:close/>
                <a:moveTo>
                  <a:pt x="6224" y="1889"/>
                </a:moveTo>
                <a:lnTo>
                  <a:pt x="6224" y="1689"/>
                </a:lnTo>
                <a:lnTo>
                  <a:pt x="6274" y="1689"/>
                </a:lnTo>
                <a:lnTo>
                  <a:pt x="6274" y="1889"/>
                </a:lnTo>
                <a:lnTo>
                  <a:pt x="6224" y="1889"/>
                </a:lnTo>
                <a:close/>
                <a:moveTo>
                  <a:pt x="6224" y="1539"/>
                </a:moveTo>
                <a:lnTo>
                  <a:pt x="6224" y="1339"/>
                </a:lnTo>
                <a:lnTo>
                  <a:pt x="6274" y="1339"/>
                </a:lnTo>
                <a:lnTo>
                  <a:pt x="6274" y="1539"/>
                </a:lnTo>
                <a:lnTo>
                  <a:pt x="6224" y="1539"/>
                </a:lnTo>
                <a:close/>
                <a:moveTo>
                  <a:pt x="6224" y="1189"/>
                </a:moveTo>
                <a:lnTo>
                  <a:pt x="6224" y="989"/>
                </a:lnTo>
                <a:lnTo>
                  <a:pt x="6274" y="989"/>
                </a:lnTo>
                <a:lnTo>
                  <a:pt x="6274" y="1189"/>
                </a:lnTo>
                <a:lnTo>
                  <a:pt x="6224" y="1189"/>
                </a:lnTo>
                <a:close/>
                <a:moveTo>
                  <a:pt x="6224" y="839"/>
                </a:moveTo>
                <a:lnTo>
                  <a:pt x="6224" y="639"/>
                </a:lnTo>
                <a:lnTo>
                  <a:pt x="6274" y="639"/>
                </a:lnTo>
                <a:lnTo>
                  <a:pt x="6274" y="839"/>
                </a:lnTo>
                <a:lnTo>
                  <a:pt x="6224" y="839"/>
                </a:lnTo>
                <a:close/>
                <a:moveTo>
                  <a:pt x="6224" y="489"/>
                </a:moveTo>
                <a:lnTo>
                  <a:pt x="6224" y="289"/>
                </a:lnTo>
                <a:lnTo>
                  <a:pt x="6274" y="289"/>
                </a:lnTo>
                <a:lnTo>
                  <a:pt x="6274" y="489"/>
                </a:lnTo>
                <a:lnTo>
                  <a:pt x="6224" y="489"/>
                </a:lnTo>
                <a:close/>
                <a:moveTo>
                  <a:pt x="6224" y="139"/>
                </a:moveTo>
                <a:lnTo>
                  <a:pt x="6224" y="25"/>
                </a:lnTo>
                <a:cubicBezTo>
                  <a:pt x="6224" y="12"/>
                  <a:pt x="6236" y="0"/>
                  <a:pt x="6249" y="0"/>
                </a:cubicBezTo>
                <a:lnTo>
                  <a:pt x="6335" y="0"/>
                </a:lnTo>
                <a:lnTo>
                  <a:pt x="6335" y="50"/>
                </a:lnTo>
                <a:lnTo>
                  <a:pt x="6249" y="50"/>
                </a:lnTo>
                <a:lnTo>
                  <a:pt x="6274" y="25"/>
                </a:lnTo>
                <a:lnTo>
                  <a:pt x="6274" y="139"/>
                </a:lnTo>
                <a:lnTo>
                  <a:pt x="6224" y="139"/>
                </a:lnTo>
                <a:close/>
                <a:moveTo>
                  <a:pt x="6485" y="0"/>
                </a:moveTo>
                <a:lnTo>
                  <a:pt x="6561" y="0"/>
                </a:lnTo>
                <a:cubicBezTo>
                  <a:pt x="6575" y="0"/>
                  <a:pt x="6586" y="12"/>
                  <a:pt x="6586" y="25"/>
                </a:cubicBezTo>
                <a:lnTo>
                  <a:pt x="6586" y="149"/>
                </a:lnTo>
                <a:lnTo>
                  <a:pt x="6536" y="149"/>
                </a:lnTo>
                <a:lnTo>
                  <a:pt x="6536" y="25"/>
                </a:lnTo>
                <a:lnTo>
                  <a:pt x="6561" y="50"/>
                </a:lnTo>
                <a:lnTo>
                  <a:pt x="6485" y="50"/>
                </a:lnTo>
                <a:lnTo>
                  <a:pt x="6485" y="0"/>
                </a:lnTo>
                <a:close/>
                <a:moveTo>
                  <a:pt x="6586" y="299"/>
                </a:moveTo>
                <a:lnTo>
                  <a:pt x="6586" y="499"/>
                </a:lnTo>
                <a:lnTo>
                  <a:pt x="6536" y="499"/>
                </a:lnTo>
                <a:lnTo>
                  <a:pt x="6536" y="299"/>
                </a:lnTo>
                <a:lnTo>
                  <a:pt x="6586" y="299"/>
                </a:lnTo>
                <a:close/>
                <a:moveTo>
                  <a:pt x="6586" y="649"/>
                </a:moveTo>
                <a:lnTo>
                  <a:pt x="6586" y="849"/>
                </a:lnTo>
                <a:lnTo>
                  <a:pt x="6536" y="849"/>
                </a:lnTo>
                <a:lnTo>
                  <a:pt x="6536" y="649"/>
                </a:lnTo>
                <a:lnTo>
                  <a:pt x="6586" y="649"/>
                </a:lnTo>
                <a:close/>
                <a:moveTo>
                  <a:pt x="6586" y="999"/>
                </a:moveTo>
                <a:lnTo>
                  <a:pt x="6586" y="1199"/>
                </a:lnTo>
                <a:lnTo>
                  <a:pt x="6536" y="1199"/>
                </a:lnTo>
                <a:lnTo>
                  <a:pt x="6536" y="999"/>
                </a:lnTo>
                <a:lnTo>
                  <a:pt x="6586" y="999"/>
                </a:lnTo>
                <a:close/>
                <a:moveTo>
                  <a:pt x="6586" y="1349"/>
                </a:moveTo>
                <a:lnTo>
                  <a:pt x="6586" y="1549"/>
                </a:lnTo>
                <a:lnTo>
                  <a:pt x="6536" y="1549"/>
                </a:lnTo>
                <a:lnTo>
                  <a:pt x="6536" y="1349"/>
                </a:lnTo>
                <a:lnTo>
                  <a:pt x="6586" y="1349"/>
                </a:lnTo>
                <a:close/>
                <a:moveTo>
                  <a:pt x="6586" y="1699"/>
                </a:moveTo>
                <a:lnTo>
                  <a:pt x="6586" y="1889"/>
                </a:lnTo>
                <a:cubicBezTo>
                  <a:pt x="6586" y="1903"/>
                  <a:pt x="6575" y="1914"/>
                  <a:pt x="6561" y="1914"/>
                </a:cubicBezTo>
                <a:lnTo>
                  <a:pt x="6551" y="1914"/>
                </a:lnTo>
                <a:lnTo>
                  <a:pt x="6551" y="1864"/>
                </a:lnTo>
                <a:lnTo>
                  <a:pt x="6561" y="1864"/>
                </a:lnTo>
                <a:lnTo>
                  <a:pt x="6536" y="1889"/>
                </a:lnTo>
                <a:lnTo>
                  <a:pt x="6536" y="1699"/>
                </a:lnTo>
                <a:lnTo>
                  <a:pt x="6586" y="1699"/>
                </a:lnTo>
                <a:close/>
                <a:moveTo>
                  <a:pt x="6401" y="1914"/>
                </a:moveTo>
                <a:lnTo>
                  <a:pt x="6249" y="1914"/>
                </a:lnTo>
                <a:lnTo>
                  <a:pt x="6249" y="1864"/>
                </a:lnTo>
                <a:lnTo>
                  <a:pt x="6401" y="1864"/>
                </a:lnTo>
                <a:lnTo>
                  <a:pt x="6401" y="1914"/>
                </a:lnTo>
                <a:close/>
                <a:moveTo>
                  <a:pt x="7000" y="2041"/>
                </a:moveTo>
                <a:lnTo>
                  <a:pt x="7000" y="1841"/>
                </a:lnTo>
                <a:lnTo>
                  <a:pt x="7050" y="1841"/>
                </a:lnTo>
                <a:lnTo>
                  <a:pt x="7050" y="2041"/>
                </a:lnTo>
                <a:lnTo>
                  <a:pt x="7000" y="2041"/>
                </a:lnTo>
                <a:close/>
                <a:moveTo>
                  <a:pt x="7000" y="1691"/>
                </a:moveTo>
                <a:lnTo>
                  <a:pt x="7000" y="1491"/>
                </a:lnTo>
                <a:lnTo>
                  <a:pt x="7050" y="1491"/>
                </a:lnTo>
                <a:lnTo>
                  <a:pt x="7050" y="1691"/>
                </a:lnTo>
                <a:lnTo>
                  <a:pt x="7000" y="1691"/>
                </a:lnTo>
                <a:close/>
                <a:moveTo>
                  <a:pt x="7000" y="1341"/>
                </a:moveTo>
                <a:lnTo>
                  <a:pt x="7000" y="1141"/>
                </a:lnTo>
                <a:lnTo>
                  <a:pt x="7050" y="1141"/>
                </a:lnTo>
                <a:lnTo>
                  <a:pt x="7050" y="1341"/>
                </a:lnTo>
                <a:lnTo>
                  <a:pt x="7000" y="1341"/>
                </a:lnTo>
                <a:close/>
                <a:moveTo>
                  <a:pt x="7000" y="991"/>
                </a:moveTo>
                <a:lnTo>
                  <a:pt x="7000" y="791"/>
                </a:lnTo>
                <a:lnTo>
                  <a:pt x="7050" y="791"/>
                </a:lnTo>
                <a:lnTo>
                  <a:pt x="7050" y="991"/>
                </a:lnTo>
                <a:lnTo>
                  <a:pt x="7000" y="991"/>
                </a:lnTo>
                <a:close/>
                <a:moveTo>
                  <a:pt x="7000" y="641"/>
                </a:moveTo>
                <a:lnTo>
                  <a:pt x="7000" y="441"/>
                </a:lnTo>
                <a:lnTo>
                  <a:pt x="7050" y="441"/>
                </a:lnTo>
                <a:lnTo>
                  <a:pt x="7050" y="641"/>
                </a:lnTo>
                <a:lnTo>
                  <a:pt x="7000" y="641"/>
                </a:lnTo>
                <a:close/>
                <a:moveTo>
                  <a:pt x="7000" y="291"/>
                </a:moveTo>
                <a:lnTo>
                  <a:pt x="7000" y="91"/>
                </a:lnTo>
                <a:lnTo>
                  <a:pt x="7050" y="91"/>
                </a:lnTo>
                <a:lnTo>
                  <a:pt x="7050" y="291"/>
                </a:lnTo>
                <a:lnTo>
                  <a:pt x="7000" y="291"/>
                </a:lnTo>
                <a:close/>
                <a:moveTo>
                  <a:pt x="7109" y="0"/>
                </a:moveTo>
                <a:lnTo>
                  <a:pt x="7309" y="0"/>
                </a:lnTo>
                <a:lnTo>
                  <a:pt x="7309" y="50"/>
                </a:lnTo>
                <a:lnTo>
                  <a:pt x="7109" y="50"/>
                </a:lnTo>
                <a:lnTo>
                  <a:pt x="7109" y="0"/>
                </a:lnTo>
                <a:close/>
                <a:moveTo>
                  <a:pt x="7362" y="147"/>
                </a:moveTo>
                <a:lnTo>
                  <a:pt x="7362" y="347"/>
                </a:lnTo>
                <a:lnTo>
                  <a:pt x="7312" y="347"/>
                </a:lnTo>
                <a:lnTo>
                  <a:pt x="7312" y="147"/>
                </a:lnTo>
                <a:lnTo>
                  <a:pt x="7362" y="147"/>
                </a:lnTo>
                <a:close/>
                <a:moveTo>
                  <a:pt x="7362" y="497"/>
                </a:moveTo>
                <a:lnTo>
                  <a:pt x="7362" y="697"/>
                </a:lnTo>
                <a:lnTo>
                  <a:pt x="7312" y="697"/>
                </a:lnTo>
                <a:lnTo>
                  <a:pt x="7312" y="497"/>
                </a:lnTo>
                <a:lnTo>
                  <a:pt x="7362" y="497"/>
                </a:lnTo>
                <a:close/>
                <a:moveTo>
                  <a:pt x="7362" y="847"/>
                </a:moveTo>
                <a:lnTo>
                  <a:pt x="7362" y="1047"/>
                </a:lnTo>
                <a:lnTo>
                  <a:pt x="7312" y="1047"/>
                </a:lnTo>
                <a:lnTo>
                  <a:pt x="7312" y="847"/>
                </a:lnTo>
                <a:lnTo>
                  <a:pt x="7362" y="847"/>
                </a:lnTo>
                <a:close/>
                <a:moveTo>
                  <a:pt x="7362" y="1197"/>
                </a:moveTo>
                <a:lnTo>
                  <a:pt x="7362" y="1397"/>
                </a:lnTo>
                <a:lnTo>
                  <a:pt x="7312" y="1397"/>
                </a:lnTo>
                <a:lnTo>
                  <a:pt x="7312" y="1197"/>
                </a:lnTo>
                <a:lnTo>
                  <a:pt x="7362" y="1197"/>
                </a:lnTo>
                <a:close/>
                <a:moveTo>
                  <a:pt x="7362" y="1547"/>
                </a:moveTo>
                <a:lnTo>
                  <a:pt x="7362" y="1747"/>
                </a:lnTo>
                <a:lnTo>
                  <a:pt x="7312" y="1747"/>
                </a:lnTo>
                <a:lnTo>
                  <a:pt x="7312" y="1547"/>
                </a:lnTo>
                <a:lnTo>
                  <a:pt x="7362" y="1547"/>
                </a:lnTo>
                <a:close/>
                <a:moveTo>
                  <a:pt x="7362" y="1897"/>
                </a:moveTo>
                <a:lnTo>
                  <a:pt x="7362" y="2041"/>
                </a:lnTo>
                <a:cubicBezTo>
                  <a:pt x="7362" y="2055"/>
                  <a:pt x="7351" y="2066"/>
                  <a:pt x="7337" y="2066"/>
                </a:cubicBezTo>
                <a:lnTo>
                  <a:pt x="7281" y="2066"/>
                </a:lnTo>
                <a:lnTo>
                  <a:pt x="7281" y="2016"/>
                </a:lnTo>
                <a:lnTo>
                  <a:pt x="7337" y="2016"/>
                </a:lnTo>
                <a:lnTo>
                  <a:pt x="7312" y="2041"/>
                </a:lnTo>
                <a:lnTo>
                  <a:pt x="7312" y="1897"/>
                </a:lnTo>
                <a:lnTo>
                  <a:pt x="7362" y="1897"/>
                </a:lnTo>
                <a:close/>
                <a:moveTo>
                  <a:pt x="7131" y="2066"/>
                </a:moveTo>
                <a:lnTo>
                  <a:pt x="7025" y="2066"/>
                </a:lnTo>
                <a:lnTo>
                  <a:pt x="7025" y="2016"/>
                </a:lnTo>
                <a:lnTo>
                  <a:pt x="7131" y="2016"/>
                </a:lnTo>
                <a:lnTo>
                  <a:pt x="7131" y="2066"/>
                </a:lnTo>
                <a:close/>
                <a:moveTo>
                  <a:pt x="7784" y="2177"/>
                </a:moveTo>
                <a:lnTo>
                  <a:pt x="7784" y="1977"/>
                </a:lnTo>
                <a:lnTo>
                  <a:pt x="7834" y="1977"/>
                </a:lnTo>
                <a:lnTo>
                  <a:pt x="7834" y="2177"/>
                </a:lnTo>
                <a:lnTo>
                  <a:pt x="7784" y="2177"/>
                </a:lnTo>
                <a:close/>
                <a:moveTo>
                  <a:pt x="7784" y="1827"/>
                </a:moveTo>
                <a:lnTo>
                  <a:pt x="7784" y="1627"/>
                </a:lnTo>
                <a:lnTo>
                  <a:pt x="7834" y="1627"/>
                </a:lnTo>
                <a:lnTo>
                  <a:pt x="7834" y="1827"/>
                </a:lnTo>
                <a:lnTo>
                  <a:pt x="7784" y="1827"/>
                </a:lnTo>
                <a:close/>
                <a:moveTo>
                  <a:pt x="7784" y="1477"/>
                </a:moveTo>
                <a:lnTo>
                  <a:pt x="7784" y="1277"/>
                </a:lnTo>
                <a:lnTo>
                  <a:pt x="7834" y="1277"/>
                </a:lnTo>
                <a:lnTo>
                  <a:pt x="7834" y="1477"/>
                </a:lnTo>
                <a:lnTo>
                  <a:pt x="7784" y="1477"/>
                </a:lnTo>
                <a:close/>
                <a:moveTo>
                  <a:pt x="7784" y="1127"/>
                </a:moveTo>
                <a:lnTo>
                  <a:pt x="7784" y="927"/>
                </a:lnTo>
                <a:lnTo>
                  <a:pt x="7834" y="927"/>
                </a:lnTo>
                <a:lnTo>
                  <a:pt x="7834" y="1127"/>
                </a:lnTo>
                <a:lnTo>
                  <a:pt x="7784" y="1127"/>
                </a:lnTo>
                <a:close/>
                <a:moveTo>
                  <a:pt x="7784" y="777"/>
                </a:moveTo>
                <a:lnTo>
                  <a:pt x="7784" y="577"/>
                </a:lnTo>
                <a:lnTo>
                  <a:pt x="7834" y="577"/>
                </a:lnTo>
                <a:lnTo>
                  <a:pt x="7834" y="777"/>
                </a:lnTo>
                <a:lnTo>
                  <a:pt x="7784" y="777"/>
                </a:lnTo>
                <a:close/>
                <a:moveTo>
                  <a:pt x="7784" y="427"/>
                </a:moveTo>
                <a:lnTo>
                  <a:pt x="7784" y="227"/>
                </a:lnTo>
                <a:lnTo>
                  <a:pt x="7834" y="227"/>
                </a:lnTo>
                <a:lnTo>
                  <a:pt x="7834" y="427"/>
                </a:lnTo>
                <a:lnTo>
                  <a:pt x="7784" y="427"/>
                </a:lnTo>
                <a:close/>
                <a:moveTo>
                  <a:pt x="7784" y="77"/>
                </a:moveTo>
                <a:lnTo>
                  <a:pt x="7784" y="25"/>
                </a:lnTo>
                <a:cubicBezTo>
                  <a:pt x="7784" y="12"/>
                  <a:pt x="7796" y="0"/>
                  <a:pt x="7809" y="0"/>
                </a:cubicBezTo>
                <a:lnTo>
                  <a:pt x="7957" y="0"/>
                </a:lnTo>
                <a:lnTo>
                  <a:pt x="7957" y="50"/>
                </a:lnTo>
                <a:lnTo>
                  <a:pt x="7809" y="50"/>
                </a:lnTo>
                <a:lnTo>
                  <a:pt x="7834" y="25"/>
                </a:lnTo>
                <a:lnTo>
                  <a:pt x="7834" y="77"/>
                </a:lnTo>
                <a:lnTo>
                  <a:pt x="7784" y="77"/>
                </a:lnTo>
                <a:close/>
                <a:moveTo>
                  <a:pt x="8107" y="0"/>
                </a:moveTo>
                <a:lnTo>
                  <a:pt x="8121" y="0"/>
                </a:lnTo>
                <a:cubicBezTo>
                  <a:pt x="8135" y="0"/>
                  <a:pt x="8146" y="12"/>
                  <a:pt x="8146" y="25"/>
                </a:cubicBezTo>
                <a:lnTo>
                  <a:pt x="8146" y="211"/>
                </a:lnTo>
                <a:lnTo>
                  <a:pt x="8096" y="211"/>
                </a:lnTo>
                <a:lnTo>
                  <a:pt x="8096" y="25"/>
                </a:lnTo>
                <a:lnTo>
                  <a:pt x="8121" y="50"/>
                </a:lnTo>
                <a:lnTo>
                  <a:pt x="8107" y="50"/>
                </a:lnTo>
                <a:lnTo>
                  <a:pt x="8107" y="0"/>
                </a:lnTo>
                <a:close/>
                <a:moveTo>
                  <a:pt x="8146" y="361"/>
                </a:moveTo>
                <a:lnTo>
                  <a:pt x="8146" y="561"/>
                </a:lnTo>
                <a:lnTo>
                  <a:pt x="8096" y="561"/>
                </a:lnTo>
                <a:lnTo>
                  <a:pt x="8096" y="361"/>
                </a:lnTo>
                <a:lnTo>
                  <a:pt x="8146" y="361"/>
                </a:lnTo>
                <a:close/>
                <a:moveTo>
                  <a:pt x="8146" y="711"/>
                </a:moveTo>
                <a:lnTo>
                  <a:pt x="8146" y="911"/>
                </a:lnTo>
                <a:lnTo>
                  <a:pt x="8096" y="911"/>
                </a:lnTo>
                <a:lnTo>
                  <a:pt x="8096" y="711"/>
                </a:lnTo>
                <a:lnTo>
                  <a:pt x="8146" y="711"/>
                </a:lnTo>
                <a:close/>
                <a:moveTo>
                  <a:pt x="8146" y="1061"/>
                </a:moveTo>
                <a:lnTo>
                  <a:pt x="8146" y="1261"/>
                </a:lnTo>
                <a:lnTo>
                  <a:pt x="8096" y="1261"/>
                </a:lnTo>
                <a:lnTo>
                  <a:pt x="8096" y="1061"/>
                </a:lnTo>
                <a:lnTo>
                  <a:pt x="8146" y="1061"/>
                </a:lnTo>
                <a:close/>
                <a:moveTo>
                  <a:pt x="8146" y="1411"/>
                </a:moveTo>
                <a:lnTo>
                  <a:pt x="8146" y="1611"/>
                </a:lnTo>
                <a:lnTo>
                  <a:pt x="8096" y="1611"/>
                </a:lnTo>
                <a:lnTo>
                  <a:pt x="8096" y="1411"/>
                </a:lnTo>
                <a:lnTo>
                  <a:pt x="8146" y="1411"/>
                </a:lnTo>
                <a:close/>
                <a:moveTo>
                  <a:pt x="8146" y="1761"/>
                </a:moveTo>
                <a:lnTo>
                  <a:pt x="8146" y="1961"/>
                </a:lnTo>
                <a:lnTo>
                  <a:pt x="8096" y="1961"/>
                </a:lnTo>
                <a:lnTo>
                  <a:pt x="8096" y="1761"/>
                </a:lnTo>
                <a:lnTo>
                  <a:pt x="8146" y="1761"/>
                </a:lnTo>
                <a:close/>
                <a:moveTo>
                  <a:pt x="8146" y="2111"/>
                </a:moveTo>
                <a:lnTo>
                  <a:pt x="8146" y="2177"/>
                </a:lnTo>
                <a:cubicBezTo>
                  <a:pt x="8146" y="2191"/>
                  <a:pt x="8135" y="2202"/>
                  <a:pt x="8121" y="2202"/>
                </a:cubicBezTo>
                <a:lnTo>
                  <a:pt x="7987" y="2202"/>
                </a:lnTo>
                <a:lnTo>
                  <a:pt x="7987" y="2152"/>
                </a:lnTo>
                <a:lnTo>
                  <a:pt x="8121" y="2152"/>
                </a:lnTo>
                <a:lnTo>
                  <a:pt x="8096" y="2177"/>
                </a:lnTo>
                <a:lnTo>
                  <a:pt x="8096" y="2111"/>
                </a:lnTo>
                <a:lnTo>
                  <a:pt x="8146" y="2111"/>
                </a:lnTo>
                <a:close/>
                <a:moveTo>
                  <a:pt x="7837" y="2202"/>
                </a:moveTo>
                <a:lnTo>
                  <a:pt x="7809" y="2202"/>
                </a:lnTo>
                <a:lnTo>
                  <a:pt x="7809" y="2152"/>
                </a:lnTo>
                <a:lnTo>
                  <a:pt x="7837" y="2152"/>
                </a:lnTo>
                <a:lnTo>
                  <a:pt x="7837" y="2202"/>
                </a:lnTo>
                <a:close/>
                <a:moveTo>
                  <a:pt x="8560" y="2393"/>
                </a:moveTo>
                <a:lnTo>
                  <a:pt x="8560" y="2193"/>
                </a:lnTo>
                <a:lnTo>
                  <a:pt x="8610" y="2193"/>
                </a:lnTo>
                <a:lnTo>
                  <a:pt x="8610" y="2393"/>
                </a:lnTo>
                <a:lnTo>
                  <a:pt x="8560" y="2393"/>
                </a:lnTo>
                <a:close/>
                <a:moveTo>
                  <a:pt x="8560" y="2043"/>
                </a:moveTo>
                <a:lnTo>
                  <a:pt x="8560" y="1843"/>
                </a:lnTo>
                <a:lnTo>
                  <a:pt x="8610" y="1843"/>
                </a:lnTo>
                <a:lnTo>
                  <a:pt x="8610" y="2043"/>
                </a:lnTo>
                <a:lnTo>
                  <a:pt x="8560" y="2043"/>
                </a:lnTo>
                <a:close/>
                <a:moveTo>
                  <a:pt x="8560" y="1693"/>
                </a:moveTo>
                <a:lnTo>
                  <a:pt x="8560" y="1493"/>
                </a:lnTo>
                <a:lnTo>
                  <a:pt x="8610" y="1493"/>
                </a:lnTo>
                <a:lnTo>
                  <a:pt x="8610" y="1693"/>
                </a:lnTo>
                <a:lnTo>
                  <a:pt x="8560" y="1693"/>
                </a:lnTo>
                <a:close/>
                <a:moveTo>
                  <a:pt x="8560" y="1343"/>
                </a:moveTo>
                <a:lnTo>
                  <a:pt x="8560" y="1143"/>
                </a:lnTo>
                <a:lnTo>
                  <a:pt x="8610" y="1143"/>
                </a:lnTo>
                <a:lnTo>
                  <a:pt x="8610" y="1343"/>
                </a:lnTo>
                <a:lnTo>
                  <a:pt x="8560" y="1343"/>
                </a:lnTo>
                <a:close/>
                <a:moveTo>
                  <a:pt x="8560" y="993"/>
                </a:moveTo>
                <a:lnTo>
                  <a:pt x="8560" y="793"/>
                </a:lnTo>
                <a:lnTo>
                  <a:pt x="8610" y="793"/>
                </a:lnTo>
                <a:lnTo>
                  <a:pt x="8610" y="993"/>
                </a:lnTo>
                <a:lnTo>
                  <a:pt x="8560" y="993"/>
                </a:lnTo>
                <a:close/>
                <a:moveTo>
                  <a:pt x="8560" y="643"/>
                </a:moveTo>
                <a:lnTo>
                  <a:pt x="8560" y="443"/>
                </a:lnTo>
                <a:lnTo>
                  <a:pt x="8610" y="443"/>
                </a:lnTo>
                <a:lnTo>
                  <a:pt x="8610" y="643"/>
                </a:lnTo>
                <a:lnTo>
                  <a:pt x="8560" y="643"/>
                </a:lnTo>
                <a:close/>
                <a:moveTo>
                  <a:pt x="8560" y="293"/>
                </a:moveTo>
                <a:lnTo>
                  <a:pt x="8560" y="93"/>
                </a:lnTo>
                <a:lnTo>
                  <a:pt x="8610" y="93"/>
                </a:lnTo>
                <a:lnTo>
                  <a:pt x="8610" y="293"/>
                </a:lnTo>
                <a:lnTo>
                  <a:pt x="8560" y="293"/>
                </a:lnTo>
                <a:close/>
                <a:moveTo>
                  <a:pt x="8667" y="0"/>
                </a:moveTo>
                <a:lnTo>
                  <a:pt x="8867" y="0"/>
                </a:lnTo>
                <a:lnTo>
                  <a:pt x="8867" y="50"/>
                </a:lnTo>
                <a:lnTo>
                  <a:pt x="8667" y="50"/>
                </a:lnTo>
                <a:lnTo>
                  <a:pt x="8667" y="0"/>
                </a:lnTo>
                <a:close/>
                <a:moveTo>
                  <a:pt x="8922" y="145"/>
                </a:moveTo>
                <a:lnTo>
                  <a:pt x="8922" y="345"/>
                </a:lnTo>
                <a:lnTo>
                  <a:pt x="8872" y="345"/>
                </a:lnTo>
                <a:lnTo>
                  <a:pt x="8872" y="145"/>
                </a:lnTo>
                <a:lnTo>
                  <a:pt x="8922" y="145"/>
                </a:lnTo>
                <a:close/>
                <a:moveTo>
                  <a:pt x="8922" y="495"/>
                </a:moveTo>
                <a:lnTo>
                  <a:pt x="8922" y="695"/>
                </a:lnTo>
                <a:lnTo>
                  <a:pt x="8872" y="695"/>
                </a:lnTo>
                <a:lnTo>
                  <a:pt x="8872" y="495"/>
                </a:lnTo>
                <a:lnTo>
                  <a:pt x="8922" y="495"/>
                </a:lnTo>
                <a:close/>
                <a:moveTo>
                  <a:pt x="8922" y="845"/>
                </a:moveTo>
                <a:lnTo>
                  <a:pt x="8922" y="1045"/>
                </a:lnTo>
                <a:lnTo>
                  <a:pt x="8872" y="1045"/>
                </a:lnTo>
                <a:lnTo>
                  <a:pt x="8872" y="845"/>
                </a:lnTo>
                <a:lnTo>
                  <a:pt x="8922" y="845"/>
                </a:lnTo>
                <a:close/>
                <a:moveTo>
                  <a:pt x="8922" y="1195"/>
                </a:moveTo>
                <a:lnTo>
                  <a:pt x="8922" y="1395"/>
                </a:lnTo>
                <a:lnTo>
                  <a:pt x="8872" y="1395"/>
                </a:lnTo>
                <a:lnTo>
                  <a:pt x="8872" y="1195"/>
                </a:lnTo>
                <a:lnTo>
                  <a:pt x="8922" y="1195"/>
                </a:lnTo>
                <a:close/>
                <a:moveTo>
                  <a:pt x="8922" y="1545"/>
                </a:moveTo>
                <a:lnTo>
                  <a:pt x="8922" y="1745"/>
                </a:lnTo>
                <a:lnTo>
                  <a:pt x="8872" y="1745"/>
                </a:lnTo>
                <a:lnTo>
                  <a:pt x="8872" y="1545"/>
                </a:lnTo>
                <a:lnTo>
                  <a:pt x="8922" y="1545"/>
                </a:lnTo>
                <a:close/>
                <a:moveTo>
                  <a:pt x="8922" y="1895"/>
                </a:moveTo>
                <a:lnTo>
                  <a:pt x="8922" y="2095"/>
                </a:lnTo>
                <a:lnTo>
                  <a:pt x="8872" y="2095"/>
                </a:lnTo>
                <a:lnTo>
                  <a:pt x="8872" y="1895"/>
                </a:lnTo>
                <a:lnTo>
                  <a:pt x="8922" y="1895"/>
                </a:lnTo>
                <a:close/>
                <a:moveTo>
                  <a:pt x="8922" y="2245"/>
                </a:moveTo>
                <a:lnTo>
                  <a:pt x="8922" y="2393"/>
                </a:lnTo>
                <a:cubicBezTo>
                  <a:pt x="8922" y="2407"/>
                  <a:pt x="8911" y="2418"/>
                  <a:pt x="8897" y="2418"/>
                </a:cubicBezTo>
                <a:lnTo>
                  <a:pt x="8845" y="2418"/>
                </a:lnTo>
                <a:lnTo>
                  <a:pt x="8845" y="2368"/>
                </a:lnTo>
                <a:lnTo>
                  <a:pt x="8897" y="2368"/>
                </a:lnTo>
                <a:lnTo>
                  <a:pt x="8872" y="2393"/>
                </a:lnTo>
                <a:lnTo>
                  <a:pt x="8872" y="2245"/>
                </a:lnTo>
                <a:lnTo>
                  <a:pt x="8922" y="2245"/>
                </a:lnTo>
                <a:close/>
                <a:moveTo>
                  <a:pt x="8695" y="2418"/>
                </a:moveTo>
                <a:lnTo>
                  <a:pt x="8585" y="2418"/>
                </a:lnTo>
                <a:lnTo>
                  <a:pt x="8585" y="2368"/>
                </a:lnTo>
                <a:lnTo>
                  <a:pt x="8695" y="2368"/>
                </a:lnTo>
                <a:lnTo>
                  <a:pt x="8695" y="2418"/>
                </a:lnTo>
                <a:close/>
                <a:moveTo>
                  <a:pt x="9336" y="2465"/>
                </a:moveTo>
                <a:lnTo>
                  <a:pt x="9336" y="2265"/>
                </a:lnTo>
                <a:lnTo>
                  <a:pt x="9386" y="2265"/>
                </a:lnTo>
                <a:lnTo>
                  <a:pt x="9386" y="2465"/>
                </a:lnTo>
                <a:lnTo>
                  <a:pt x="9336" y="2465"/>
                </a:lnTo>
                <a:close/>
                <a:moveTo>
                  <a:pt x="9336" y="2115"/>
                </a:moveTo>
                <a:lnTo>
                  <a:pt x="9336" y="1915"/>
                </a:lnTo>
                <a:lnTo>
                  <a:pt x="9386" y="1915"/>
                </a:lnTo>
                <a:lnTo>
                  <a:pt x="9386" y="2115"/>
                </a:lnTo>
                <a:lnTo>
                  <a:pt x="9336" y="2115"/>
                </a:lnTo>
                <a:close/>
                <a:moveTo>
                  <a:pt x="9336" y="1765"/>
                </a:moveTo>
                <a:lnTo>
                  <a:pt x="9336" y="1565"/>
                </a:lnTo>
                <a:lnTo>
                  <a:pt x="9386" y="1565"/>
                </a:lnTo>
                <a:lnTo>
                  <a:pt x="9386" y="1765"/>
                </a:lnTo>
                <a:lnTo>
                  <a:pt x="9336" y="1765"/>
                </a:lnTo>
                <a:close/>
                <a:moveTo>
                  <a:pt x="9336" y="1415"/>
                </a:moveTo>
                <a:lnTo>
                  <a:pt x="9336" y="1215"/>
                </a:lnTo>
                <a:lnTo>
                  <a:pt x="9386" y="1215"/>
                </a:lnTo>
                <a:lnTo>
                  <a:pt x="9386" y="1415"/>
                </a:lnTo>
                <a:lnTo>
                  <a:pt x="9336" y="1415"/>
                </a:lnTo>
                <a:close/>
                <a:moveTo>
                  <a:pt x="9336" y="1065"/>
                </a:moveTo>
                <a:lnTo>
                  <a:pt x="9336" y="865"/>
                </a:lnTo>
                <a:lnTo>
                  <a:pt x="9386" y="865"/>
                </a:lnTo>
                <a:lnTo>
                  <a:pt x="9386" y="1065"/>
                </a:lnTo>
                <a:lnTo>
                  <a:pt x="9336" y="1065"/>
                </a:lnTo>
                <a:close/>
                <a:moveTo>
                  <a:pt x="9336" y="715"/>
                </a:moveTo>
                <a:lnTo>
                  <a:pt x="9336" y="515"/>
                </a:lnTo>
                <a:lnTo>
                  <a:pt x="9386" y="515"/>
                </a:lnTo>
                <a:lnTo>
                  <a:pt x="9386" y="715"/>
                </a:lnTo>
                <a:lnTo>
                  <a:pt x="9336" y="715"/>
                </a:lnTo>
                <a:close/>
                <a:moveTo>
                  <a:pt x="9336" y="365"/>
                </a:moveTo>
                <a:lnTo>
                  <a:pt x="9336" y="165"/>
                </a:lnTo>
                <a:lnTo>
                  <a:pt x="9386" y="165"/>
                </a:lnTo>
                <a:lnTo>
                  <a:pt x="9386" y="365"/>
                </a:lnTo>
                <a:lnTo>
                  <a:pt x="9336" y="365"/>
                </a:lnTo>
                <a:close/>
                <a:moveTo>
                  <a:pt x="9371" y="0"/>
                </a:moveTo>
                <a:lnTo>
                  <a:pt x="9571" y="0"/>
                </a:lnTo>
                <a:lnTo>
                  <a:pt x="9571" y="50"/>
                </a:lnTo>
                <a:lnTo>
                  <a:pt x="9371" y="50"/>
                </a:lnTo>
                <a:lnTo>
                  <a:pt x="9371" y="0"/>
                </a:lnTo>
                <a:close/>
                <a:moveTo>
                  <a:pt x="9698" y="73"/>
                </a:moveTo>
                <a:lnTo>
                  <a:pt x="9698" y="273"/>
                </a:lnTo>
                <a:lnTo>
                  <a:pt x="9648" y="273"/>
                </a:lnTo>
                <a:lnTo>
                  <a:pt x="9648" y="73"/>
                </a:lnTo>
                <a:lnTo>
                  <a:pt x="9698" y="73"/>
                </a:lnTo>
                <a:close/>
                <a:moveTo>
                  <a:pt x="9698" y="423"/>
                </a:moveTo>
                <a:lnTo>
                  <a:pt x="9698" y="623"/>
                </a:lnTo>
                <a:lnTo>
                  <a:pt x="9648" y="623"/>
                </a:lnTo>
                <a:lnTo>
                  <a:pt x="9648" y="423"/>
                </a:lnTo>
                <a:lnTo>
                  <a:pt x="9698" y="423"/>
                </a:lnTo>
                <a:close/>
                <a:moveTo>
                  <a:pt x="9698" y="773"/>
                </a:moveTo>
                <a:lnTo>
                  <a:pt x="9698" y="973"/>
                </a:lnTo>
                <a:lnTo>
                  <a:pt x="9648" y="973"/>
                </a:lnTo>
                <a:lnTo>
                  <a:pt x="9648" y="773"/>
                </a:lnTo>
                <a:lnTo>
                  <a:pt x="9698" y="773"/>
                </a:lnTo>
                <a:close/>
                <a:moveTo>
                  <a:pt x="9698" y="1123"/>
                </a:moveTo>
                <a:lnTo>
                  <a:pt x="9698" y="1323"/>
                </a:lnTo>
                <a:lnTo>
                  <a:pt x="9648" y="1323"/>
                </a:lnTo>
                <a:lnTo>
                  <a:pt x="9648" y="1123"/>
                </a:lnTo>
                <a:lnTo>
                  <a:pt x="9698" y="1123"/>
                </a:lnTo>
                <a:close/>
                <a:moveTo>
                  <a:pt x="9698" y="1473"/>
                </a:moveTo>
                <a:lnTo>
                  <a:pt x="9698" y="1673"/>
                </a:lnTo>
                <a:lnTo>
                  <a:pt x="9648" y="1673"/>
                </a:lnTo>
                <a:lnTo>
                  <a:pt x="9648" y="1473"/>
                </a:lnTo>
                <a:lnTo>
                  <a:pt x="9698" y="1473"/>
                </a:lnTo>
                <a:close/>
                <a:moveTo>
                  <a:pt x="9698" y="1823"/>
                </a:moveTo>
                <a:lnTo>
                  <a:pt x="9698" y="2023"/>
                </a:lnTo>
                <a:lnTo>
                  <a:pt x="9648" y="2023"/>
                </a:lnTo>
                <a:lnTo>
                  <a:pt x="9648" y="1823"/>
                </a:lnTo>
                <a:lnTo>
                  <a:pt x="9698" y="1823"/>
                </a:lnTo>
                <a:close/>
                <a:moveTo>
                  <a:pt x="9698" y="2173"/>
                </a:moveTo>
                <a:lnTo>
                  <a:pt x="9698" y="2373"/>
                </a:lnTo>
                <a:lnTo>
                  <a:pt x="9648" y="2373"/>
                </a:lnTo>
                <a:lnTo>
                  <a:pt x="9648" y="2173"/>
                </a:lnTo>
                <a:lnTo>
                  <a:pt x="9698" y="2173"/>
                </a:lnTo>
                <a:close/>
                <a:moveTo>
                  <a:pt x="9615" y="2490"/>
                </a:moveTo>
                <a:lnTo>
                  <a:pt x="9415" y="2490"/>
                </a:lnTo>
                <a:lnTo>
                  <a:pt x="9415" y="2440"/>
                </a:lnTo>
                <a:lnTo>
                  <a:pt x="9615" y="2440"/>
                </a:lnTo>
                <a:lnTo>
                  <a:pt x="9615" y="2490"/>
                </a:lnTo>
                <a:close/>
                <a:moveTo>
                  <a:pt x="10120" y="2481"/>
                </a:moveTo>
                <a:lnTo>
                  <a:pt x="10120" y="2281"/>
                </a:lnTo>
                <a:lnTo>
                  <a:pt x="10170" y="2281"/>
                </a:lnTo>
                <a:lnTo>
                  <a:pt x="10170" y="2481"/>
                </a:lnTo>
                <a:lnTo>
                  <a:pt x="10120" y="2481"/>
                </a:lnTo>
                <a:close/>
                <a:moveTo>
                  <a:pt x="10120" y="2131"/>
                </a:moveTo>
                <a:lnTo>
                  <a:pt x="10120" y="1931"/>
                </a:lnTo>
                <a:lnTo>
                  <a:pt x="10170" y="1931"/>
                </a:lnTo>
                <a:lnTo>
                  <a:pt x="10170" y="2131"/>
                </a:lnTo>
                <a:lnTo>
                  <a:pt x="10120" y="2131"/>
                </a:lnTo>
                <a:close/>
                <a:moveTo>
                  <a:pt x="10120" y="1781"/>
                </a:moveTo>
                <a:lnTo>
                  <a:pt x="10120" y="1581"/>
                </a:lnTo>
                <a:lnTo>
                  <a:pt x="10170" y="1581"/>
                </a:lnTo>
                <a:lnTo>
                  <a:pt x="10170" y="1781"/>
                </a:lnTo>
                <a:lnTo>
                  <a:pt x="10120" y="1781"/>
                </a:lnTo>
                <a:close/>
                <a:moveTo>
                  <a:pt x="10120" y="1431"/>
                </a:moveTo>
                <a:lnTo>
                  <a:pt x="10120" y="1231"/>
                </a:lnTo>
                <a:lnTo>
                  <a:pt x="10170" y="1231"/>
                </a:lnTo>
                <a:lnTo>
                  <a:pt x="10170" y="1431"/>
                </a:lnTo>
                <a:lnTo>
                  <a:pt x="10120" y="1431"/>
                </a:lnTo>
                <a:close/>
                <a:moveTo>
                  <a:pt x="10120" y="1081"/>
                </a:moveTo>
                <a:lnTo>
                  <a:pt x="10120" y="881"/>
                </a:lnTo>
                <a:lnTo>
                  <a:pt x="10170" y="881"/>
                </a:lnTo>
                <a:lnTo>
                  <a:pt x="10170" y="1081"/>
                </a:lnTo>
                <a:lnTo>
                  <a:pt x="10120" y="1081"/>
                </a:lnTo>
                <a:close/>
                <a:moveTo>
                  <a:pt x="10120" y="731"/>
                </a:moveTo>
                <a:lnTo>
                  <a:pt x="10120" y="531"/>
                </a:lnTo>
                <a:lnTo>
                  <a:pt x="10170" y="531"/>
                </a:lnTo>
                <a:lnTo>
                  <a:pt x="10170" y="731"/>
                </a:lnTo>
                <a:lnTo>
                  <a:pt x="10120" y="731"/>
                </a:lnTo>
                <a:close/>
                <a:moveTo>
                  <a:pt x="10120" y="381"/>
                </a:moveTo>
                <a:lnTo>
                  <a:pt x="10120" y="181"/>
                </a:lnTo>
                <a:lnTo>
                  <a:pt x="10170" y="181"/>
                </a:lnTo>
                <a:lnTo>
                  <a:pt x="10170" y="381"/>
                </a:lnTo>
                <a:lnTo>
                  <a:pt x="10120" y="381"/>
                </a:lnTo>
                <a:close/>
                <a:moveTo>
                  <a:pt x="10120" y="31"/>
                </a:moveTo>
                <a:lnTo>
                  <a:pt x="10120" y="25"/>
                </a:lnTo>
                <a:cubicBezTo>
                  <a:pt x="10120" y="12"/>
                  <a:pt x="10132" y="0"/>
                  <a:pt x="10145" y="0"/>
                </a:cubicBezTo>
                <a:lnTo>
                  <a:pt x="10339" y="0"/>
                </a:lnTo>
                <a:lnTo>
                  <a:pt x="10339" y="50"/>
                </a:lnTo>
                <a:lnTo>
                  <a:pt x="10145" y="50"/>
                </a:lnTo>
                <a:lnTo>
                  <a:pt x="10170" y="25"/>
                </a:lnTo>
                <a:lnTo>
                  <a:pt x="10170" y="31"/>
                </a:lnTo>
                <a:lnTo>
                  <a:pt x="10120" y="31"/>
                </a:lnTo>
                <a:close/>
                <a:moveTo>
                  <a:pt x="10474" y="65"/>
                </a:moveTo>
                <a:lnTo>
                  <a:pt x="10474" y="265"/>
                </a:lnTo>
                <a:lnTo>
                  <a:pt x="10424" y="265"/>
                </a:lnTo>
                <a:lnTo>
                  <a:pt x="10424" y="65"/>
                </a:lnTo>
                <a:lnTo>
                  <a:pt x="10474" y="65"/>
                </a:lnTo>
                <a:close/>
                <a:moveTo>
                  <a:pt x="10474" y="415"/>
                </a:moveTo>
                <a:lnTo>
                  <a:pt x="10474" y="615"/>
                </a:lnTo>
                <a:lnTo>
                  <a:pt x="10424" y="615"/>
                </a:lnTo>
                <a:lnTo>
                  <a:pt x="10424" y="415"/>
                </a:lnTo>
                <a:lnTo>
                  <a:pt x="10474" y="415"/>
                </a:lnTo>
                <a:close/>
                <a:moveTo>
                  <a:pt x="10474" y="765"/>
                </a:moveTo>
                <a:lnTo>
                  <a:pt x="10474" y="965"/>
                </a:lnTo>
                <a:lnTo>
                  <a:pt x="10424" y="965"/>
                </a:lnTo>
                <a:lnTo>
                  <a:pt x="10424" y="765"/>
                </a:lnTo>
                <a:lnTo>
                  <a:pt x="10474" y="765"/>
                </a:lnTo>
                <a:close/>
                <a:moveTo>
                  <a:pt x="10474" y="1115"/>
                </a:moveTo>
                <a:lnTo>
                  <a:pt x="10474" y="1315"/>
                </a:lnTo>
                <a:lnTo>
                  <a:pt x="10424" y="1315"/>
                </a:lnTo>
                <a:lnTo>
                  <a:pt x="10424" y="1115"/>
                </a:lnTo>
                <a:lnTo>
                  <a:pt x="10474" y="1115"/>
                </a:lnTo>
                <a:close/>
                <a:moveTo>
                  <a:pt x="10474" y="1465"/>
                </a:moveTo>
                <a:lnTo>
                  <a:pt x="10474" y="1665"/>
                </a:lnTo>
                <a:lnTo>
                  <a:pt x="10424" y="1665"/>
                </a:lnTo>
                <a:lnTo>
                  <a:pt x="10424" y="1465"/>
                </a:lnTo>
                <a:lnTo>
                  <a:pt x="10474" y="1465"/>
                </a:lnTo>
                <a:close/>
                <a:moveTo>
                  <a:pt x="10474" y="1815"/>
                </a:moveTo>
                <a:lnTo>
                  <a:pt x="10474" y="2015"/>
                </a:lnTo>
                <a:lnTo>
                  <a:pt x="10424" y="2015"/>
                </a:lnTo>
                <a:lnTo>
                  <a:pt x="10424" y="1815"/>
                </a:lnTo>
                <a:lnTo>
                  <a:pt x="10474" y="1815"/>
                </a:lnTo>
                <a:close/>
                <a:moveTo>
                  <a:pt x="10474" y="2165"/>
                </a:moveTo>
                <a:lnTo>
                  <a:pt x="10474" y="2365"/>
                </a:lnTo>
                <a:lnTo>
                  <a:pt x="10424" y="2365"/>
                </a:lnTo>
                <a:lnTo>
                  <a:pt x="10424" y="2165"/>
                </a:lnTo>
                <a:lnTo>
                  <a:pt x="10474" y="2165"/>
                </a:lnTo>
                <a:close/>
                <a:moveTo>
                  <a:pt x="10415" y="2506"/>
                </a:moveTo>
                <a:lnTo>
                  <a:pt x="10215" y="2506"/>
                </a:lnTo>
                <a:lnTo>
                  <a:pt x="10215" y="2456"/>
                </a:lnTo>
                <a:lnTo>
                  <a:pt x="10415" y="2456"/>
                </a:lnTo>
                <a:lnTo>
                  <a:pt x="10415" y="2506"/>
                </a:lnTo>
                <a:close/>
                <a:moveTo>
                  <a:pt x="10896" y="2481"/>
                </a:moveTo>
                <a:lnTo>
                  <a:pt x="10896" y="2281"/>
                </a:lnTo>
                <a:lnTo>
                  <a:pt x="10946" y="2281"/>
                </a:lnTo>
                <a:lnTo>
                  <a:pt x="10946" y="2481"/>
                </a:lnTo>
                <a:lnTo>
                  <a:pt x="10896" y="2481"/>
                </a:lnTo>
                <a:close/>
                <a:moveTo>
                  <a:pt x="10896" y="2131"/>
                </a:moveTo>
                <a:lnTo>
                  <a:pt x="10896" y="1931"/>
                </a:lnTo>
                <a:lnTo>
                  <a:pt x="10946" y="1931"/>
                </a:lnTo>
                <a:lnTo>
                  <a:pt x="10946" y="2131"/>
                </a:lnTo>
                <a:lnTo>
                  <a:pt x="10896" y="2131"/>
                </a:lnTo>
                <a:close/>
                <a:moveTo>
                  <a:pt x="10896" y="1781"/>
                </a:moveTo>
                <a:lnTo>
                  <a:pt x="10896" y="1581"/>
                </a:lnTo>
                <a:lnTo>
                  <a:pt x="10946" y="1581"/>
                </a:lnTo>
                <a:lnTo>
                  <a:pt x="10946" y="1781"/>
                </a:lnTo>
                <a:lnTo>
                  <a:pt x="10896" y="1781"/>
                </a:lnTo>
                <a:close/>
                <a:moveTo>
                  <a:pt x="10896" y="1431"/>
                </a:moveTo>
                <a:lnTo>
                  <a:pt x="10896" y="1231"/>
                </a:lnTo>
                <a:lnTo>
                  <a:pt x="10946" y="1231"/>
                </a:lnTo>
                <a:lnTo>
                  <a:pt x="10946" y="1431"/>
                </a:lnTo>
                <a:lnTo>
                  <a:pt x="10896" y="1431"/>
                </a:lnTo>
                <a:close/>
                <a:moveTo>
                  <a:pt x="10896" y="1081"/>
                </a:moveTo>
                <a:lnTo>
                  <a:pt x="10896" y="881"/>
                </a:lnTo>
                <a:lnTo>
                  <a:pt x="10946" y="881"/>
                </a:lnTo>
                <a:lnTo>
                  <a:pt x="10946" y="1081"/>
                </a:lnTo>
                <a:lnTo>
                  <a:pt x="10896" y="1081"/>
                </a:lnTo>
                <a:close/>
                <a:moveTo>
                  <a:pt x="10896" y="731"/>
                </a:moveTo>
                <a:lnTo>
                  <a:pt x="10896" y="531"/>
                </a:lnTo>
                <a:lnTo>
                  <a:pt x="10946" y="531"/>
                </a:lnTo>
                <a:lnTo>
                  <a:pt x="10946" y="731"/>
                </a:lnTo>
                <a:lnTo>
                  <a:pt x="10896" y="731"/>
                </a:lnTo>
                <a:close/>
                <a:moveTo>
                  <a:pt x="10896" y="381"/>
                </a:moveTo>
                <a:lnTo>
                  <a:pt x="10896" y="181"/>
                </a:lnTo>
                <a:lnTo>
                  <a:pt x="10946" y="181"/>
                </a:lnTo>
                <a:lnTo>
                  <a:pt x="10946" y="381"/>
                </a:lnTo>
                <a:lnTo>
                  <a:pt x="10896" y="381"/>
                </a:lnTo>
                <a:close/>
                <a:moveTo>
                  <a:pt x="10896" y="31"/>
                </a:moveTo>
                <a:lnTo>
                  <a:pt x="10896" y="25"/>
                </a:lnTo>
                <a:cubicBezTo>
                  <a:pt x="10896" y="12"/>
                  <a:pt x="10908" y="0"/>
                  <a:pt x="10921" y="0"/>
                </a:cubicBezTo>
                <a:lnTo>
                  <a:pt x="11115" y="0"/>
                </a:lnTo>
                <a:lnTo>
                  <a:pt x="11115" y="50"/>
                </a:lnTo>
                <a:lnTo>
                  <a:pt x="10921" y="50"/>
                </a:lnTo>
                <a:lnTo>
                  <a:pt x="10946" y="25"/>
                </a:lnTo>
                <a:lnTo>
                  <a:pt x="10946" y="31"/>
                </a:lnTo>
                <a:lnTo>
                  <a:pt x="10896" y="31"/>
                </a:lnTo>
                <a:close/>
                <a:moveTo>
                  <a:pt x="11258" y="57"/>
                </a:moveTo>
                <a:lnTo>
                  <a:pt x="11258" y="257"/>
                </a:lnTo>
                <a:lnTo>
                  <a:pt x="11208" y="257"/>
                </a:lnTo>
                <a:lnTo>
                  <a:pt x="11208" y="57"/>
                </a:lnTo>
                <a:lnTo>
                  <a:pt x="11258" y="57"/>
                </a:lnTo>
                <a:close/>
                <a:moveTo>
                  <a:pt x="11258" y="407"/>
                </a:moveTo>
                <a:lnTo>
                  <a:pt x="11258" y="607"/>
                </a:lnTo>
                <a:lnTo>
                  <a:pt x="11208" y="607"/>
                </a:lnTo>
                <a:lnTo>
                  <a:pt x="11208" y="407"/>
                </a:lnTo>
                <a:lnTo>
                  <a:pt x="11258" y="407"/>
                </a:lnTo>
                <a:close/>
                <a:moveTo>
                  <a:pt x="11258" y="757"/>
                </a:moveTo>
                <a:lnTo>
                  <a:pt x="11258" y="957"/>
                </a:lnTo>
                <a:lnTo>
                  <a:pt x="11208" y="957"/>
                </a:lnTo>
                <a:lnTo>
                  <a:pt x="11208" y="757"/>
                </a:lnTo>
                <a:lnTo>
                  <a:pt x="11258" y="757"/>
                </a:lnTo>
                <a:close/>
                <a:moveTo>
                  <a:pt x="11258" y="1107"/>
                </a:moveTo>
                <a:lnTo>
                  <a:pt x="11258" y="1307"/>
                </a:lnTo>
                <a:lnTo>
                  <a:pt x="11208" y="1307"/>
                </a:lnTo>
                <a:lnTo>
                  <a:pt x="11208" y="1107"/>
                </a:lnTo>
                <a:lnTo>
                  <a:pt x="11258" y="1107"/>
                </a:lnTo>
                <a:close/>
                <a:moveTo>
                  <a:pt x="11258" y="1457"/>
                </a:moveTo>
                <a:lnTo>
                  <a:pt x="11258" y="1657"/>
                </a:lnTo>
                <a:lnTo>
                  <a:pt x="11208" y="1657"/>
                </a:lnTo>
                <a:lnTo>
                  <a:pt x="11208" y="1457"/>
                </a:lnTo>
                <a:lnTo>
                  <a:pt x="11258" y="1457"/>
                </a:lnTo>
                <a:close/>
                <a:moveTo>
                  <a:pt x="11258" y="1807"/>
                </a:moveTo>
                <a:lnTo>
                  <a:pt x="11258" y="2007"/>
                </a:lnTo>
                <a:lnTo>
                  <a:pt x="11208" y="2007"/>
                </a:lnTo>
                <a:lnTo>
                  <a:pt x="11208" y="1807"/>
                </a:lnTo>
                <a:lnTo>
                  <a:pt x="11258" y="1807"/>
                </a:lnTo>
                <a:close/>
                <a:moveTo>
                  <a:pt x="11258" y="2157"/>
                </a:moveTo>
                <a:lnTo>
                  <a:pt x="11258" y="2357"/>
                </a:lnTo>
                <a:lnTo>
                  <a:pt x="11208" y="2357"/>
                </a:lnTo>
                <a:lnTo>
                  <a:pt x="11208" y="2157"/>
                </a:lnTo>
                <a:lnTo>
                  <a:pt x="11258" y="2157"/>
                </a:lnTo>
                <a:close/>
                <a:moveTo>
                  <a:pt x="11207" y="2506"/>
                </a:moveTo>
                <a:lnTo>
                  <a:pt x="11007" y="2506"/>
                </a:lnTo>
                <a:lnTo>
                  <a:pt x="11007" y="2456"/>
                </a:lnTo>
                <a:lnTo>
                  <a:pt x="11207" y="2456"/>
                </a:lnTo>
                <a:lnTo>
                  <a:pt x="11207" y="2506"/>
                </a:lnTo>
                <a:close/>
                <a:moveTo>
                  <a:pt x="11672" y="2537"/>
                </a:moveTo>
                <a:lnTo>
                  <a:pt x="11672" y="2337"/>
                </a:lnTo>
                <a:lnTo>
                  <a:pt x="11722" y="2337"/>
                </a:lnTo>
                <a:lnTo>
                  <a:pt x="11722" y="2537"/>
                </a:lnTo>
                <a:lnTo>
                  <a:pt x="11672" y="2537"/>
                </a:lnTo>
                <a:close/>
                <a:moveTo>
                  <a:pt x="11672" y="2187"/>
                </a:moveTo>
                <a:lnTo>
                  <a:pt x="11672" y="1987"/>
                </a:lnTo>
                <a:lnTo>
                  <a:pt x="11722" y="1987"/>
                </a:lnTo>
                <a:lnTo>
                  <a:pt x="11722" y="2187"/>
                </a:lnTo>
                <a:lnTo>
                  <a:pt x="11672" y="2187"/>
                </a:lnTo>
                <a:close/>
                <a:moveTo>
                  <a:pt x="11672" y="1837"/>
                </a:moveTo>
                <a:lnTo>
                  <a:pt x="11672" y="1637"/>
                </a:lnTo>
                <a:lnTo>
                  <a:pt x="11722" y="1637"/>
                </a:lnTo>
                <a:lnTo>
                  <a:pt x="11722" y="1837"/>
                </a:lnTo>
                <a:lnTo>
                  <a:pt x="11672" y="1837"/>
                </a:lnTo>
                <a:close/>
                <a:moveTo>
                  <a:pt x="11672" y="1487"/>
                </a:moveTo>
                <a:lnTo>
                  <a:pt x="11672" y="1287"/>
                </a:lnTo>
                <a:lnTo>
                  <a:pt x="11722" y="1287"/>
                </a:lnTo>
                <a:lnTo>
                  <a:pt x="11722" y="1487"/>
                </a:lnTo>
                <a:lnTo>
                  <a:pt x="11672" y="1487"/>
                </a:lnTo>
                <a:close/>
                <a:moveTo>
                  <a:pt x="11672" y="1137"/>
                </a:moveTo>
                <a:lnTo>
                  <a:pt x="11672" y="937"/>
                </a:lnTo>
                <a:lnTo>
                  <a:pt x="11722" y="937"/>
                </a:lnTo>
                <a:lnTo>
                  <a:pt x="11722" y="1137"/>
                </a:lnTo>
                <a:lnTo>
                  <a:pt x="11672" y="1137"/>
                </a:lnTo>
                <a:close/>
                <a:moveTo>
                  <a:pt x="11672" y="787"/>
                </a:moveTo>
                <a:lnTo>
                  <a:pt x="11672" y="587"/>
                </a:lnTo>
                <a:lnTo>
                  <a:pt x="11722" y="587"/>
                </a:lnTo>
                <a:lnTo>
                  <a:pt x="11722" y="787"/>
                </a:lnTo>
                <a:lnTo>
                  <a:pt x="11672" y="787"/>
                </a:lnTo>
                <a:close/>
                <a:moveTo>
                  <a:pt x="11672" y="437"/>
                </a:moveTo>
                <a:lnTo>
                  <a:pt x="11672" y="237"/>
                </a:lnTo>
                <a:lnTo>
                  <a:pt x="11722" y="237"/>
                </a:lnTo>
                <a:lnTo>
                  <a:pt x="11722" y="437"/>
                </a:lnTo>
                <a:lnTo>
                  <a:pt x="11672" y="437"/>
                </a:lnTo>
                <a:close/>
                <a:moveTo>
                  <a:pt x="11672" y="87"/>
                </a:moveTo>
                <a:lnTo>
                  <a:pt x="11672" y="25"/>
                </a:lnTo>
                <a:cubicBezTo>
                  <a:pt x="11672" y="12"/>
                  <a:pt x="11684" y="0"/>
                  <a:pt x="11697" y="0"/>
                </a:cubicBezTo>
                <a:lnTo>
                  <a:pt x="11835" y="0"/>
                </a:lnTo>
                <a:lnTo>
                  <a:pt x="11835" y="50"/>
                </a:lnTo>
                <a:lnTo>
                  <a:pt x="11697" y="50"/>
                </a:lnTo>
                <a:lnTo>
                  <a:pt x="11722" y="25"/>
                </a:lnTo>
                <a:lnTo>
                  <a:pt x="11722" y="87"/>
                </a:lnTo>
                <a:lnTo>
                  <a:pt x="11672" y="87"/>
                </a:lnTo>
                <a:close/>
                <a:moveTo>
                  <a:pt x="11985" y="0"/>
                </a:moveTo>
                <a:lnTo>
                  <a:pt x="12009" y="0"/>
                </a:lnTo>
                <a:cubicBezTo>
                  <a:pt x="12023" y="0"/>
                  <a:pt x="12034" y="12"/>
                  <a:pt x="12034" y="25"/>
                </a:cubicBezTo>
                <a:lnTo>
                  <a:pt x="12034" y="201"/>
                </a:lnTo>
                <a:lnTo>
                  <a:pt x="11984" y="201"/>
                </a:lnTo>
                <a:lnTo>
                  <a:pt x="11984" y="25"/>
                </a:lnTo>
                <a:lnTo>
                  <a:pt x="12009" y="50"/>
                </a:lnTo>
                <a:lnTo>
                  <a:pt x="11985" y="50"/>
                </a:lnTo>
                <a:lnTo>
                  <a:pt x="11985" y="0"/>
                </a:lnTo>
                <a:close/>
                <a:moveTo>
                  <a:pt x="12034" y="351"/>
                </a:moveTo>
                <a:lnTo>
                  <a:pt x="12034" y="551"/>
                </a:lnTo>
                <a:lnTo>
                  <a:pt x="11984" y="551"/>
                </a:lnTo>
                <a:lnTo>
                  <a:pt x="11984" y="351"/>
                </a:lnTo>
                <a:lnTo>
                  <a:pt x="12034" y="351"/>
                </a:lnTo>
                <a:close/>
                <a:moveTo>
                  <a:pt x="12034" y="701"/>
                </a:moveTo>
                <a:lnTo>
                  <a:pt x="12034" y="901"/>
                </a:lnTo>
                <a:lnTo>
                  <a:pt x="11984" y="901"/>
                </a:lnTo>
                <a:lnTo>
                  <a:pt x="11984" y="701"/>
                </a:lnTo>
                <a:lnTo>
                  <a:pt x="12034" y="701"/>
                </a:lnTo>
                <a:close/>
                <a:moveTo>
                  <a:pt x="12034" y="1051"/>
                </a:moveTo>
                <a:lnTo>
                  <a:pt x="12034" y="1251"/>
                </a:lnTo>
                <a:lnTo>
                  <a:pt x="11984" y="1251"/>
                </a:lnTo>
                <a:lnTo>
                  <a:pt x="11984" y="1051"/>
                </a:lnTo>
                <a:lnTo>
                  <a:pt x="12034" y="1051"/>
                </a:lnTo>
                <a:close/>
                <a:moveTo>
                  <a:pt x="12034" y="1401"/>
                </a:moveTo>
                <a:lnTo>
                  <a:pt x="12034" y="1601"/>
                </a:lnTo>
                <a:lnTo>
                  <a:pt x="11984" y="1601"/>
                </a:lnTo>
                <a:lnTo>
                  <a:pt x="11984" y="1401"/>
                </a:lnTo>
                <a:lnTo>
                  <a:pt x="12034" y="1401"/>
                </a:lnTo>
                <a:close/>
                <a:moveTo>
                  <a:pt x="12034" y="1751"/>
                </a:moveTo>
                <a:lnTo>
                  <a:pt x="12034" y="1951"/>
                </a:lnTo>
                <a:lnTo>
                  <a:pt x="11984" y="1951"/>
                </a:lnTo>
                <a:lnTo>
                  <a:pt x="11984" y="1751"/>
                </a:lnTo>
                <a:lnTo>
                  <a:pt x="12034" y="1751"/>
                </a:lnTo>
                <a:close/>
                <a:moveTo>
                  <a:pt x="12034" y="2101"/>
                </a:moveTo>
                <a:lnTo>
                  <a:pt x="12034" y="2301"/>
                </a:lnTo>
                <a:lnTo>
                  <a:pt x="11984" y="2301"/>
                </a:lnTo>
                <a:lnTo>
                  <a:pt x="11984" y="2101"/>
                </a:lnTo>
                <a:lnTo>
                  <a:pt x="12034" y="2101"/>
                </a:lnTo>
                <a:close/>
                <a:moveTo>
                  <a:pt x="12034" y="2451"/>
                </a:moveTo>
                <a:lnTo>
                  <a:pt x="12034" y="2537"/>
                </a:lnTo>
                <a:cubicBezTo>
                  <a:pt x="12034" y="2551"/>
                  <a:pt x="12023" y="2562"/>
                  <a:pt x="12009" y="2562"/>
                </a:cubicBezTo>
                <a:lnTo>
                  <a:pt x="11895" y="2562"/>
                </a:lnTo>
                <a:lnTo>
                  <a:pt x="11895" y="2512"/>
                </a:lnTo>
                <a:lnTo>
                  <a:pt x="12009" y="2512"/>
                </a:lnTo>
                <a:lnTo>
                  <a:pt x="11984" y="2537"/>
                </a:lnTo>
                <a:lnTo>
                  <a:pt x="11984" y="2451"/>
                </a:lnTo>
                <a:lnTo>
                  <a:pt x="12034" y="2451"/>
                </a:lnTo>
                <a:close/>
                <a:moveTo>
                  <a:pt x="11745" y="2562"/>
                </a:moveTo>
                <a:lnTo>
                  <a:pt x="11697" y="2562"/>
                </a:lnTo>
                <a:lnTo>
                  <a:pt x="11697" y="2512"/>
                </a:lnTo>
                <a:lnTo>
                  <a:pt x="11745" y="2512"/>
                </a:lnTo>
                <a:lnTo>
                  <a:pt x="11745" y="2562"/>
                </a:lnTo>
                <a:close/>
                <a:moveTo>
                  <a:pt x="12448" y="2801"/>
                </a:moveTo>
                <a:lnTo>
                  <a:pt x="12448" y="2601"/>
                </a:lnTo>
                <a:lnTo>
                  <a:pt x="12498" y="2601"/>
                </a:lnTo>
                <a:lnTo>
                  <a:pt x="12498" y="2801"/>
                </a:lnTo>
                <a:lnTo>
                  <a:pt x="12448" y="2801"/>
                </a:lnTo>
                <a:close/>
                <a:moveTo>
                  <a:pt x="12448" y="2451"/>
                </a:moveTo>
                <a:lnTo>
                  <a:pt x="12448" y="2251"/>
                </a:lnTo>
                <a:lnTo>
                  <a:pt x="12498" y="2251"/>
                </a:lnTo>
                <a:lnTo>
                  <a:pt x="12498" y="2451"/>
                </a:lnTo>
                <a:lnTo>
                  <a:pt x="12448" y="2451"/>
                </a:lnTo>
                <a:close/>
                <a:moveTo>
                  <a:pt x="12448" y="2101"/>
                </a:moveTo>
                <a:lnTo>
                  <a:pt x="12448" y="1901"/>
                </a:lnTo>
                <a:lnTo>
                  <a:pt x="12498" y="1901"/>
                </a:lnTo>
                <a:lnTo>
                  <a:pt x="12498" y="2101"/>
                </a:lnTo>
                <a:lnTo>
                  <a:pt x="12448" y="2101"/>
                </a:lnTo>
                <a:close/>
                <a:moveTo>
                  <a:pt x="12448" y="1751"/>
                </a:moveTo>
                <a:lnTo>
                  <a:pt x="12448" y="1551"/>
                </a:lnTo>
                <a:lnTo>
                  <a:pt x="12498" y="1551"/>
                </a:lnTo>
                <a:lnTo>
                  <a:pt x="12498" y="1751"/>
                </a:lnTo>
                <a:lnTo>
                  <a:pt x="12448" y="1751"/>
                </a:lnTo>
                <a:close/>
                <a:moveTo>
                  <a:pt x="12448" y="1401"/>
                </a:moveTo>
                <a:lnTo>
                  <a:pt x="12448" y="1201"/>
                </a:lnTo>
                <a:lnTo>
                  <a:pt x="12498" y="1201"/>
                </a:lnTo>
                <a:lnTo>
                  <a:pt x="12498" y="1401"/>
                </a:lnTo>
                <a:lnTo>
                  <a:pt x="12448" y="1401"/>
                </a:lnTo>
                <a:close/>
                <a:moveTo>
                  <a:pt x="12448" y="1051"/>
                </a:moveTo>
                <a:lnTo>
                  <a:pt x="12448" y="851"/>
                </a:lnTo>
                <a:lnTo>
                  <a:pt x="12498" y="851"/>
                </a:lnTo>
                <a:lnTo>
                  <a:pt x="12498" y="1051"/>
                </a:lnTo>
                <a:lnTo>
                  <a:pt x="12448" y="1051"/>
                </a:lnTo>
                <a:close/>
                <a:moveTo>
                  <a:pt x="12448" y="701"/>
                </a:moveTo>
                <a:lnTo>
                  <a:pt x="12448" y="501"/>
                </a:lnTo>
                <a:lnTo>
                  <a:pt x="12498" y="501"/>
                </a:lnTo>
                <a:lnTo>
                  <a:pt x="12498" y="701"/>
                </a:lnTo>
                <a:lnTo>
                  <a:pt x="12448" y="701"/>
                </a:lnTo>
                <a:close/>
                <a:moveTo>
                  <a:pt x="12448" y="351"/>
                </a:moveTo>
                <a:lnTo>
                  <a:pt x="12448" y="151"/>
                </a:lnTo>
                <a:lnTo>
                  <a:pt x="12498" y="151"/>
                </a:lnTo>
                <a:lnTo>
                  <a:pt x="12498" y="351"/>
                </a:lnTo>
                <a:lnTo>
                  <a:pt x="12448" y="351"/>
                </a:lnTo>
                <a:close/>
                <a:moveTo>
                  <a:pt x="12497" y="0"/>
                </a:moveTo>
                <a:lnTo>
                  <a:pt x="12697" y="0"/>
                </a:lnTo>
                <a:lnTo>
                  <a:pt x="12697" y="50"/>
                </a:lnTo>
                <a:lnTo>
                  <a:pt x="12497" y="50"/>
                </a:lnTo>
                <a:lnTo>
                  <a:pt x="12497" y="0"/>
                </a:lnTo>
                <a:close/>
                <a:moveTo>
                  <a:pt x="12810" y="87"/>
                </a:moveTo>
                <a:lnTo>
                  <a:pt x="12810" y="287"/>
                </a:lnTo>
                <a:lnTo>
                  <a:pt x="12760" y="287"/>
                </a:lnTo>
                <a:lnTo>
                  <a:pt x="12760" y="87"/>
                </a:lnTo>
                <a:lnTo>
                  <a:pt x="12810" y="87"/>
                </a:lnTo>
                <a:close/>
                <a:moveTo>
                  <a:pt x="12810" y="437"/>
                </a:moveTo>
                <a:lnTo>
                  <a:pt x="12810" y="637"/>
                </a:lnTo>
                <a:lnTo>
                  <a:pt x="12760" y="637"/>
                </a:lnTo>
                <a:lnTo>
                  <a:pt x="12760" y="437"/>
                </a:lnTo>
                <a:lnTo>
                  <a:pt x="12810" y="437"/>
                </a:lnTo>
                <a:close/>
                <a:moveTo>
                  <a:pt x="12810" y="787"/>
                </a:moveTo>
                <a:lnTo>
                  <a:pt x="12810" y="987"/>
                </a:lnTo>
                <a:lnTo>
                  <a:pt x="12760" y="987"/>
                </a:lnTo>
                <a:lnTo>
                  <a:pt x="12760" y="787"/>
                </a:lnTo>
                <a:lnTo>
                  <a:pt x="12810" y="787"/>
                </a:lnTo>
                <a:close/>
                <a:moveTo>
                  <a:pt x="12810" y="1137"/>
                </a:moveTo>
                <a:lnTo>
                  <a:pt x="12810" y="1337"/>
                </a:lnTo>
                <a:lnTo>
                  <a:pt x="12760" y="1337"/>
                </a:lnTo>
                <a:lnTo>
                  <a:pt x="12760" y="1137"/>
                </a:lnTo>
                <a:lnTo>
                  <a:pt x="12810" y="1137"/>
                </a:lnTo>
                <a:close/>
                <a:moveTo>
                  <a:pt x="12810" y="1487"/>
                </a:moveTo>
                <a:lnTo>
                  <a:pt x="12810" y="1687"/>
                </a:lnTo>
                <a:lnTo>
                  <a:pt x="12760" y="1687"/>
                </a:lnTo>
                <a:lnTo>
                  <a:pt x="12760" y="1487"/>
                </a:lnTo>
                <a:lnTo>
                  <a:pt x="12810" y="1487"/>
                </a:lnTo>
                <a:close/>
                <a:moveTo>
                  <a:pt x="12810" y="1837"/>
                </a:moveTo>
                <a:lnTo>
                  <a:pt x="12810" y="2037"/>
                </a:lnTo>
                <a:lnTo>
                  <a:pt x="12760" y="2037"/>
                </a:lnTo>
                <a:lnTo>
                  <a:pt x="12760" y="1837"/>
                </a:lnTo>
                <a:lnTo>
                  <a:pt x="12810" y="1837"/>
                </a:lnTo>
                <a:close/>
                <a:moveTo>
                  <a:pt x="12810" y="2187"/>
                </a:moveTo>
                <a:lnTo>
                  <a:pt x="12810" y="2387"/>
                </a:lnTo>
                <a:lnTo>
                  <a:pt x="12760" y="2387"/>
                </a:lnTo>
                <a:lnTo>
                  <a:pt x="12760" y="2187"/>
                </a:lnTo>
                <a:lnTo>
                  <a:pt x="12810" y="2187"/>
                </a:lnTo>
                <a:close/>
                <a:moveTo>
                  <a:pt x="12810" y="2537"/>
                </a:moveTo>
                <a:lnTo>
                  <a:pt x="12810" y="2737"/>
                </a:lnTo>
                <a:lnTo>
                  <a:pt x="12760" y="2737"/>
                </a:lnTo>
                <a:lnTo>
                  <a:pt x="12760" y="2537"/>
                </a:lnTo>
                <a:lnTo>
                  <a:pt x="12810" y="2537"/>
                </a:lnTo>
                <a:close/>
                <a:moveTo>
                  <a:pt x="12699" y="2826"/>
                </a:moveTo>
                <a:lnTo>
                  <a:pt x="12499" y="2826"/>
                </a:lnTo>
                <a:lnTo>
                  <a:pt x="12499" y="2776"/>
                </a:lnTo>
                <a:lnTo>
                  <a:pt x="12699" y="2776"/>
                </a:lnTo>
                <a:lnTo>
                  <a:pt x="12699" y="2826"/>
                </a:lnTo>
                <a:close/>
                <a:moveTo>
                  <a:pt x="13232" y="3057"/>
                </a:moveTo>
                <a:lnTo>
                  <a:pt x="13232" y="2857"/>
                </a:lnTo>
                <a:lnTo>
                  <a:pt x="13282" y="2857"/>
                </a:lnTo>
                <a:lnTo>
                  <a:pt x="13282" y="3057"/>
                </a:lnTo>
                <a:lnTo>
                  <a:pt x="13232" y="3057"/>
                </a:lnTo>
                <a:close/>
                <a:moveTo>
                  <a:pt x="13232" y="2707"/>
                </a:moveTo>
                <a:lnTo>
                  <a:pt x="13232" y="2507"/>
                </a:lnTo>
                <a:lnTo>
                  <a:pt x="13282" y="2507"/>
                </a:lnTo>
                <a:lnTo>
                  <a:pt x="13282" y="2707"/>
                </a:lnTo>
                <a:lnTo>
                  <a:pt x="13232" y="2707"/>
                </a:lnTo>
                <a:close/>
                <a:moveTo>
                  <a:pt x="13232" y="2357"/>
                </a:moveTo>
                <a:lnTo>
                  <a:pt x="13232" y="2157"/>
                </a:lnTo>
                <a:lnTo>
                  <a:pt x="13282" y="2157"/>
                </a:lnTo>
                <a:lnTo>
                  <a:pt x="13282" y="2357"/>
                </a:lnTo>
                <a:lnTo>
                  <a:pt x="13232" y="2357"/>
                </a:lnTo>
                <a:close/>
                <a:moveTo>
                  <a:pt x="13232" y="2007"/>
                </a:moveTo>
                <a:lnTo>
                  <a:pt x="13232" y="1807"/>
                </a:lnTo>
                <a:lnTo>
                  <a:pt x="13282" y="1807"/>
                </a:lnTo>
                <a:lnTo>
                  <a:pt x="13282" y="2007"/>
                </a:lnTo>
                <a:lnTo>
                  <a:pt x="13232" y="2007"/>
                </a:lnTo>
                <a:close/>
                <a:moveTo>
                  <a:pt x="13232" y="1657"/>
                </a:moveTo>
                <a:lnTo>
                  <a:pt x="13232" y="1457"/>
                </a:lnTo>
                <a:lnTo>
                  <a:pt x="13282" y="1457"/>
                </a:lnTo>
                <a:lnTo>
                  <a:pt x="13282" y="1657"/>
                </a:lnTo>
                <a:lnTo>
                  <a:pt x="13232" y="1657"/>
                </a:lnTo>
                <a:close/>
                <a:moveTo>
                  <a:pt x="13232" y="1307"/>
                </a:moveTo>
                <a:lnTo>
                  <a:pt x="13232" y="1107"/>
                </a:lnTo>
                <a:lnTo>
                  <a:pt x="13282" y="1107"/>
                </a:lnTo>
                <a:lnTo>
                  <a:pt x="13282" y="1307"/>
                </a:lnTo>
                <a:lnTo>
                  <a:pt x="13232" y="1307"/>
                </a:lnTo>
                <a:close/>
                <a:moveTo>
                  <a:pt x="13232" y="957"/>
                </a:moveTo>
                <a:lnTo>
                  <a:pt x="13232" y="757"/>
                </a:lnTo>
                <a:lnTo>
                  <a:pt x="13282" y="757"/>
                </a:lnTo>
                <a:lnTo>
                  <a:pt x="13282" y="957"/>
                </a:lnTo>
                <a:lnTo>
                  <a:pt x="13232" y="957"/>
                </a:lnTo>
                <a:close/>
                <a:moveTo>
                  <a:pt x="13232" y="607"/>
                </a:moveTo>
                <a:lnTo>
                  <a:pt x="13232" y="407"/>
                </a:lnTo>
                <a:lnTo>
                  <a:pt x="13282" y="407"/>
                </a:lnTo>
                <a:lnTo>
                  <a:pt x="13282" y="607"/>
                </a:lnTo>
                <a:lnTo>
                  <a:pt x="13232" y="607"/>
                </a:lnTo>
                <a:close/>
                <a:moveTo>
                  <a:pt x="13232" y="257"/>
                </a:moveTo>
                <a:lnTo>
                  <a:pt x="13232" y="57"/>
                </a:lnTo>
                <a:lnTo>
                  <a:pt x="13282" y="57"/>
                </a:lnTo>
                <a:lnTo>
                  <a:pt x="13282" y="257"/>
                </a:lnTo>
                <a:lnTo>
                  <a:pt x="13232" y="257"/>
                </a:lnTo>
                <a:close/>
                <a:moveTo>
                  <a:pt x="13375" y="0"/>
                </a:moveTo>
                <a:lnTo>
                  <a:pt x="13569" y="0"/>
                </a:lnTo>
                <a:cubicBezTo>
                  <a:pt x="13583" y="0"/>
                  <a:pt x="13594" y="12"/>
                  <a:pt x="13594" y="25"/>
                </a:cubicBezTo>
                <a:lnTo>
                  <a:pt x="13594" y="31"/>
                </a:lnTo>
                <a:lnTo>
                  <a:pt x="13544" y="31"/>
                </a:lnTo>
                <a:lnTo>
                  <a:pt x="13544" y="25"/>
                </a:lnTo>
                <a:lnTo>
                  <a:pt x="13569" y="50"/>
                </a:lnTo>
                <a:lnTo>
                  <a:pt x="13375" y="50"/>
                </a:lnTo>
                <a:lnTo>
                  <a:pt x="13375" y="0"/>
                </a:lnTo>
                <a:close/>
                <a:moveTo>
                  <a:pt x="13594" y="181"/>
                </a:moveTo>
                <a:lnTo>
                  <a:pt x="13594" y="381"/>
                </a:lnTo>
                <a:lnTo>
                  <a:pt x="13544" y="381"/>
                </a:lnTo>
                <a:lnTo>
                  <a:pt x="13544" y="181"/>
                </a:lnTo>
                <a:lnTo>
                  <a:pt x="13594" y="181"/>
                </a:lnTo>
                <a:close/>
                <a:moveTo>
                  <a:pt x="13594" y="531"/>
                </a:moveTo>
                <a:lnTo>
                  <a:pt x="13594" y="731"/>
                </a:lnTo>
                <a:lnTo>
                  <a:pt x="13544" y="731"/>
                </a:lnTo>
                <a:lnTo>
                  <a:pt x="13544" y="531"/>
                </a:lnTo>
                <a:lnTo>
                  <a:pt x="13594" y="531"/>
                </a:lnTo>
                <a:close/>
                <a:moveTo>
                  <a:pt x="13594" y="881"/>
                </a:moveTo>
                <a:lnTo>
                  <a:pt x="13594" y="1081"/>
                </a:lnTo>
                <a:lnTo>
                  <a:pt x="13544" y="1081"/>
                </a:lnTo>
                <a:lnTo>
                  <a:pt x="13544" y="881"/>
                </a:lnTo>
                <a:lnTo>
                  <a:pt x="13594" y="881"/>
                </a:lnTo>
                <a:close/>
                <a:moveTo>
                  <a:pt x="13594" y="1231"/>
                </a:moveTo>
                <a:lnTo>
                  <a:pt x="13594" y="1431"/>
                </a:lnTo>
                <a:lnTo>
                  <a:pt x="13544" y="1431"/>
                </a:lnTo>
                <a:lnTo>
                  <a:pt x="13544" y="1231"/>
                </a:lnTo>
                <a:lnTo>
                  <a:pt x="13594" y="1231"/>
                </a:lnTo>
                <a:close/>
                <a:moveTo>
                  <a:pt x="13594" y="1581"/>
                </a:moveTo>
                <a:lnTo>
                  <a:pt x="13594" y="1781"/>
                </a:lnTo>
                <a:lnTo>
                  <a:pt x="13544" y="1781"/>
                </a:lnTo>
                <a:lnTo>
                  <a:pt x="13544" y="1581"/>
                </a:lnTo>
                <a:lnTo>
                  <a:pt x="13594" y="1581"/>
                </a:lnTo>
                <a:close/>
                <a:moveTo>
                  <a:pt x="13594" y="1931"/>
                </a:moveTo>
                <a:lnTo>
                  <a:pt x="13594" y="2131"/>
                </a:lnTo>
                <a:lnTo>
                  <a:pt x="13544" y="2131"/>
                </a:lnTo>
                <a:lnTo>
                  <a:pt x="13544" y="1931"/>
                </a:lnTo>
                <a:lnTo>
                  <a:pt x="13594" y="1931"/>
                </a:lnTo>
                <a:close/>
                <a:moveTo>
                  <a:pt x="13594" y="2281"/>
                </a:moveTo>
                <a:lnTo>
                  <a:pt x="13594" y="2481"/>
                </a:lnTo>
                <a:lnTo>
                  <a:pt x="13544" y="2481"/>
                </a:lnTo>
                <a:lnTo>
                  <a:pt x="13544" y="2281"/>
                </a:lnTo>
                <a:lnTo>
                  <a:pt x="13594" y="2281"/>
                </a:lnTo>
                <a:close/>
                <a:moveTo>
                  <a:pt x="13594" y="2631"/>
                </a:moveTo>
                <a:lnTo>
                  <a:pt x="13594" y="2831"/>
                </a:lnTo>
                <a:lnTo>
                  <a:pt x="13544" y="2831"/>
                </a:lnTo>
                <a:lnTo>
                  <a:pt x="13544" y="2631"/>
                </a:lnTo>
                <a:lnTo>
                  <a:pt x="13594" y="2631"/>
                </a:lnTo>
                <a:close/>
                <a:moveTo>
                  <a:pt x="13594" y="2981"/>
                </a:moveTo>
                <a:lnTo>
                  <a:pt x="13594" y="3057"/>
                </a:lnTo>
                <a:cubicBezTo>
                  <a:pt x="13594" y="3071"/>
                  <a:pt x="13583" y="3082"/>
                  <a:pt x="13569" y="3082"/>
                </a:cubicBezTo>
                <a:lnTo>
                  <a:pt x="13445" y="3082"/>
                </a:lnTo>
                <a:lnTo>
                  <a:pt x="13445" y="3032"/>
                </a:lnTo>
                <a:lnTo>
                  <a:pt x="13569" y="3032"/>
                </a:lnTo>
                <a:lnTo>
                  <a:pt x="13544" y="3057"/>
                </a:lnTo>
                <a:lnTo>
                  <a:pt x="13544" y="2981"/>
                </a:lnTo>
                <a:lnTo>
                  <a:pt x="13594" y="2981"/>
                </a:lnTo>
                <a:close/>
                <a:moveTo>
                  <a:pt x="13295" y="3082"/>
                </a:moveTo>
                <a:lnTo>
                  <a:pt x="13257" y="3082"/>
                </a:lnTo>
                <a:lnTo>
                  <a:pt x="13257" y="3032"/>
                </a:lnTo>
                <a:lnTo>
                  <a:pt x="13295" y="3032"/>
                </a:lnTo>
                <a:lnTo>
                  <a:pt x="13295" y="3082"/>
                </a:lnTo>
                <a:close/>
                <a:moveTo>
                  <a:pt x="14008" y="3225"/>
                </a:moveTo>
                <a:lnTo>
                  <a:pt x="14008" y="3025"/>
                </a:lnTo>
                <a:lnTo>
                  <a:pt x="14058" y="3025"/>
                </a:lnTo>
                <a:lnTo>
                  <a:pt x="14058" y="3225"/>
                </a:lnTo>
                <a:lnTo>
                  <a:pt x="14008" y="3225"/>
                </a:lnTo>
                <a:close/>
                <a:moveTo>
                  <a:pt x="14008" y="2875"/>
                </a:moveTo>
                <a:lnTo>
                  <a:pt x="14008" y="2675"/>
                </a:lnTo>
                <a:lnTo>
                  <a:pt x="14058" y="2675"/>
                </a:lnTo>
                <a:lnTo>
                  <a:pt x="14058" y="2875"/>
                </a:lnTo>
                <a:lnTo>
                  <a:pt x="14008" y="2875"/>
                </a:lnTo>
                <a:close/>
                <a:moveTo>
                  <a:pt x="14008" y="2525"/>
                </a:moveTo>
                <a:lnTo>
                  <a:pt x="14008" y="2325"/>
                </a:lnTo>
                <a:lnTo>
                  <a:pt x="14058" y="2325"/>
                </a:lnTo>
                <a:lnTo>
                  <a:pt x="14058" y="2525"/>
                </a:lnTo>
                <a:lnTo>
                  <a:pt x="14008" y="2525"/>
                </a:lnTo>
                <a:close/>
                <a:moveTo>
                  <a:pt x="14008" y="2175"/>
                </a:moveTo>
                <a:lnTo>
                  <a:pt x="14008" y="1975"/>
                </a:lnTo>
                <a:lnTo>
                  <a:pt x="14058" y="1975"/>
                </a:lnTo>
                <a:lnTo>
                  <a:pt x="14058" y="2175"/>
                </a:lnTo>
                <a:lnTo>
                  <a:pt x="14008" y="2175"/>
                </a:lnTo>
                <a:close/>
                <a:moveTo>
                  <a:pt x="14008" y="1825"/>
                </a:moveTo>
                <a:lnTo>
                  <a:pt x="14008" y="1625"/>
                </a:lnTo>
                <a:lnTo>
                  <a:pt x="14058" y="1625"/>
                </a:lnTo>
                <a:lnTo>
                  <a:pt x="14058" y="1825"/>
                </a:lnTo>
                <a:lnTo>
                  <a:pt x="14008" y="1825"/>
                </a:lnTo>
                <a:close/>
                <a:moveTo>
                  <a:pt x="14008" y="1475"/>
                </a:moveTo>
                <a:lnTo>
                  <a:pt x="14008" y="1275"/>
                </a:lnTo>
                <a:lnTo>
                  <a:pt x="14058" y="1275"/>
                </a:lnTo>
                <a:lnTo>
                  <a:pt x="14058" y="1475"/>
                </a:lnTo>
                <a:lnTo>
                  <a:pt x="14008" y="1475"/>
                </a:lnTo>
                <a:close/>
                <a:moveTo>
                  <a:pt x="14008" y="1125"/>
                </a:moveTo>
                <a:lnTo>
                  <a:pt x="14008" y="925"/>
                </a:lnTo>
                <a:lnTo>
                  <a:pt x="14058" y="925"/>
                </a:lnTo>
                <a:lnTo>
                  <a:pt x="14058" y="1125"/>
                </a:lnTo>
                <a:lnTo>
                  <a:pt x="14008" y="1125"/>
                </a:lnTo>
                <a:close/>
                <a:moveTo>
                  <a:pt x="14008" y="775"/>
                </a:moveTo>
                <a:lnTo>
                  <a:pt x="14008" y="575"/>
                </a:lnTo>
                <a:lnTo>
                  <a:pt x="14058" y="575"/>
                </a:lnTo>
                <a:lnTo>
                  <a:pt x="14058" y="775"/>
                </a:lnTo>
                <a:lnTo>
                  <a:pt x="14008" y="775"/>
                </a:lnTo>
                <a:close/>
                <a:moveTo>
                  <a:pt x="14008" y="425"/>
                </a:moveTo>
                <a:lnTo>
                  <a:pt x="14008" y="225"/>
                </a:lnTo>
                <a:lnTo>
                  <a:pt x="14058" y="225"/>
                </a:lnTo>
                <a:lnTo>
                  <a:pt x="14058" y="425"/>
                </a:lnTo>
                <a:lnTo>
                  <a:pt x="14008" y="425"/>
                </a:lnTo>
                <a:close/>
                <a:moveTo>
                  <a:pt x="14008" y="75"/>
                </a:moveTo>
                <a:lnTo>
                  <a:pt x="14008" y="25"/>
                </a:lnTo>
                <a:cubicBezTo>
                  <a:pt x="14008" y="12"/>
                  <a:pt x="14020" y="0"/>
                  <a:pt x="14033" y="0"/>
                </a:cubicBezTo>
                <a:lnTo>
                  <a:pt x="14183" y="0"/>
                </a:lnTo>
                <a:lnTo>
                  <a:pt x="14183" y="50"/>
                </a:lnTo>
                <a:lnTo>
                  <a:pt x="14033" y="50"/>
                </a:lnTo>
                <a:lnTo>
                  <a:pt x="14058" y="25"/>
                </a:lnTo>
                <a:lnTo>
                  <a:pt x="14058" y="75"/>
                </a:lnTo>
                <a:lnTo>
                  <a:pt x="14008" y="75"/>
                </a:lnTo>
                <a:close/>
                <a:moveTo>
                  <a:pt x="14333" y="0"/>
                </a:moveTo>
                <a:lnTo>
                  <a:pt x="14345" y="0"/>
                </a:lnTo>
                <a:cubicBezTo>
                  <a:pt x="14359" y="0"/>
                  <a:pt x="14370" y="12"/>
                  <a:pt x="14370" y="25"/>
                </a:cubicBezTo>
                <a:lnTo>
                  <a:pt x="14370" y="213"/>
                </a:lnTo>
                <a:lnTo>
                  <a:pt x="14320" y="213"/>
                </a:lnTo>
                <a:lnTo>
                  <a:pt x="14320" y="25"/>
                </a:lnTo>
                <a:lnTo>
                  <a:pt x="14345" y="50"/>
                </a:lnTo>
                <a:lnTo>
                  <a:pt x="14333" y="50"/>
                </a:lnTo>
                <a:lnTo>
                  <a:pt x="14333" y="0"/>
                </a:lnTo>
                <a:close/>
                <a:moveTo>
                  <a:pt x="14370" y="363"/>
                </a:moveTo>
                <a:lnTo>
                  <a:pt x="14370" y="563"/>
                </a:lnTo>
                <a:lnTo>
                  <a:pt x="14320" y="563"/>
                </a:lnTo>
                <a:lnTo>
                  <a:pt x="14320" y="363"/>
                </a:lnTo>
                <a:lnTo>
                  <a:pt x="14370" y="363"/>
                </a:lnTo>
                <a:close/>
                <a:moveTo>
                  <a:pt x="14370" y="713"/>
                </a:moveTo>
                <a:lnTo>
                  <a:pt x="14370" y="913"/>
                </a:lnTo>
                <a:lnTo>
                  <a:pt x="14320" y="913"/>
                </a:lnTo>
                <a:lnTo>
                  <a:pt x="14320" y="713"/>
                </a:lnTo>
                <a:lnTo>
                  <a:pt x="14370" y="713"/>
                </a:lnTo>
                <a:close/>
                <a:moveTo>
                  <a:pt x="14370" y="1063"/>
                </a:moveTo>
                <a:lnTo>
                  <a:pt x="14370" y="1263"/>
                </a:lnTo>
                <a:lnTo>
                  <a:pt x="14320" y="1263"/>
                </a:lnTo>
                <a:lnTo>
                  <a:pt x="14320" y="1063"/>
                </a:lnTo>
                <a:lnTo>
                  <a:pt x="14370" y="1063"/>
                </a:lnTo>
                <a:close/>
                <a:moveTo>
                  <a:pt x="14370" y="1413"/>
                </a:moveTo>
                <a:lnTo>
                  <a:pt x="14370" y="1613"/>
                </a:lnTo>
                <a:lnTo>
                  <a:pt x="14320" y="1613"/>
                </a:lnTo>
                <a:lnTo>
                  <a:pt x="14320" y="1413"/>
                </a:lnTo>
                <a:lnTo>
                  <a:pt x="14370" y="1413"/>
                </a:lnTo>
                <a:close/>
                <a:moveTo>
                  <a:pt x="14370" y="1763"/>
                </a:moveTo>
                <a:lnTo>
                  <a:pt x="14370" y="1963"/>
                </a:lnTo>
                <a:lnTo>
                  <a:pt x="14320" y="1963"/>
                </a:lnTo>
                <a:lnTo>
                  <a:pt x="14320" y="1763"/>
                </a:lnTo>
                <a:lnTo>
                  <a:pt x="14370" y="1763"/>
                </a:lnTo>
                <a:close/>
                <a:moveTo>
                  <a:pt x="14370" y="2113"/>
                </a:moveTo>
                <a:lnTo>
                  <a:pt x="14370" y="2313"/>
                </a:lnTo>
                <a:lnTo>
                  <a:pt x="14320" y="2313"/>
                </a:lnTo>
                <a:lnTo>
                  <a:pt x="14320" y="2113"/>
                </a:lnTo>
                <a:lnTo>
                  <a:pt x="14370" y="2113"/>
                </a:lnTo>
                <a:close/>
                <a:moveTo>
                  <a:pt x="14370" y="2463"/>
                </a:moveTo>
                <a:lnTo>
                  <a:pt x="14370" y="2663"/>
                </a:lnTo>
                <a:lnTo>
                  <a:pt x="14320" y="2663"/>
                </a:lnTo>
                <a:lnTo>
                  <a:pt x="14320" y="2463"/>
                </a:lnTo>
                <a:lnTo>
                  <a:pt x="14370" y="2463"/>
                </a:lnTo>
                <a:close/>
                <a:moveTo>
                  <a:pt x="14370" y="2813"/>
                </a:moveTo>
                <a:lnTo>
                  <a:pt x="14370" y="3013"/>
                </a:lnTo>
                <a:lnTo>
                  <a:pt x="14320" y="3013"/>
                </a:lnTo>
                <a:lnTo>
                  <a:pt x="14320" y="2813"/>
                </a:lnTo>
                <a:lnTo>
                  <a:pt x="14370" y="2813"/>
                </a:lnTo>
                <a:close/>
                <a:moveTo>
                  <a:pt x="14370" y="3163"/>
                </a:moveTo>
                <a:lnTo>
                  <a:pt x="14370" y="3225"/>
                </a:lnTo>
                <a:cubicBezTo>
                  <a:pt x="14370" y="3239"/>
                  <a:pt x="14359" y="3250"/>
                  <a:pt x="14345" y="3250"/>
                </a:cubicBezTo>
                <a:lnTo>
                  <a:pt x="14207" y="3250"/>
                </a:lnTo>
                <a:lnTo>
                  <a:pt x="14207" y="3200"/>
                </a:lnTo>
                <a:lnTo>
                  <a:pt x="14345" y="3200"/>
                </a:lnTo>
                <a:lnTo>
                  <a:pt x="14320" y="3225"/>
                </a:lnTo>
                <a:lnTo>
                  <a:pt x="14320" y="3163"/>
                </a:lnTo>
                <a:lnTo>
                  <a:pt x="14370" y="3163"/>
                </a:lnTo>
                <a:close/>
                <a:moveTo>
                  <a:pt x="14057" y="3250"/>
                </a:moveTo>
                <a:lnTo>
                  <a:pt x="14033" y="3250"/>
                </a:lnTo>
                <a:lnTo>
                  <a:pt x="14033" y="3200"/>
                </a:lnTo>
                <a:lnTo>
                  <a:pt x="14057" y="3200"/>
                </a:lnTo>
                <a:lnTo>
                  <a:pt x="14057" y="3250"/>
                </a:lnTo>
                <a:close/>
                <a:moveTo>
                  <a:pt x="14784" y="3465"/>
                </a:moveTo>
                <a:lnTo>
                  <a:pt x="14784" y="3265"/>
                </a:lnTo>
                <a:lnTo>
                  <a:pt x="14834" y="3265"/>
                </a:lnTo>
                <a:lnTo>
                  <a:pt x="14834" y="3465"/>
                </a:lnTo>
                <a:lnTo>
                  <a:pt x="14784" y="3465"/>
                </a:lnTo>
                <a:close/>
                <a:moveTo>
                  <a:pt x="14784" y="3115"/>
                </a:moveTo>
                <a:lnTo>
                  <a:pt x="14784" y="2915"/>
                </a:lnTo>
                <a:lnTo>
                  <a:pt x="14834" y="2915"/>
                </a:lnTo>
                <a:lnTo>
                  <a:pt x="14834" y="3115"/>
                </a:lnTo>
                <a:lnTo>
                  <a:pt x="14784" y="3115"/>
                </a:lnTo>
                <a:close/>
                <a:moveTo>
                  <a:pt x="14784" y="2765"/>
                </a:moveTo>
                <a:lnTo>
                  <a:pt x="14784" y="2565"/>
                </a:lnTo>
                <a:lnTo>
                  <a:pt x="14834" y="2565"/>
                </a:lnTo>
                <a:lnTo>
                  <a:pt x="14834" y="2765"/>
                </a:lnTo>
                <a:lnTo>
                  <a:pt x="14784" y="2765"/>
                </a:lnTo>
                <a:close/>
                <a:moveTo>
                  <a:pt x="14784" y="2415"/>
                </a:moveTo>
                <a:lnTo>
                  <a:pt x="14784" y="2215"/>
                </a:lnTo>
                <a:lnTo>
                  <a:pt x="14834" y="2215"/>
                </a:lnTo>
                <a:lnTo>
                  <a:pt x="14834" y="2415"/>
                </a:lnTo>
                <a:lnTo>
                  <a:pt x="14784" y="2415"/>
                </a:lnTo>
                <a:close/>
                <a:moveTo>
                  <a:pt x="14784" y="2065"/>
                </a:moveTo>
                <a:lnTo>
                  <a:pt x="14784" y="1865"/>
                </a:lnTo>
                <a:lnTo>
                  <a:pt x="14834" y="1865"/>
                </a:lnTo>
                <a:lnTo>
                  <a:pt x="14834" y="2065"/>
                </a:lnTo>
                <a:lnTo>
                  <a:pt x="14784" y="2065"/>
                </a:lnTo>
                <a:close/>
                <a:moveTo>
                  <a:pt x="14784" y="1715"/>
                </a:moveTo>
                <a:lnTo>
                  <a:pt x="14784" y="1515"/>
                </a:lnTo>
                <a:lnTo>
                  <a:pt x="14834" y="1515"/>
                </a:lnTo>
                <a:lnTo>
                  <a:pt x="14834" y="1715"/>
                </a:lnTo>
                <a:lnTo>
                  <a:pt x="14784" y="1715"/>
                </a:lnTo>
                <a:close/>
                <a:moveTo>
                  <a:pt x="14784" y="1365"/>
                </a:moveTo>
                <a:lnTo>
                  <a:pt x="14784" y="1165"/>
                </a:lnTo>
                <a:lnTo>
                  <a:pt x="14834" y="1165"/>
                </a:lnTo>
                <a:lnTo>
                  <a:pt x="14834" y="1365"/>
                </a:lnTo>
                <a:lnTo>
                  <a:pt x="14784" y="1365"/>
                </a:lnTo>
                <a:close/>
                <a:moveTo>
                  <a:pt x="14784" y="1015"/>
                </a:moveTo>
                <a:lnTo>
                  <a:pt x="14784" y="815"/>
                </a:lnTo>
                <a:lnTo>
                  <a:pt x="14834" y="815"/>
                </a:lnTo>
                <a:lnTo>
                  <a:pt x="14834" y="1015"/>
                </a:lnTo>
                <a:lnTo>
                  <a:pt x="14784" y="1015"/>
                </a:lnTo>
                <a:close/>
                <a:moveTo>
                  <a:pt x="14784" y="665"/>
                </a:moveTo>
                <a:lnTo>
                  <a:pt x="14784" y="465"/>
                </a:lnTo>
                <a:lnTo>
                  <a:pt x="14834" y="465"/>
                </a:lnTo>
                <a:lnTo>
                  <a:pt x="14834" y="665"/>
                </a:lnTo>
                <a:lnTo>
                  <a:pt x="14784" y="665"/>
                </a:lnTo>
                <a:close/>
                <a:moveTo>
                  <a:pt x="14784" y="315"/>
                </a:moveTo>
                <a:lnTo>
                  <a:pt x="14784" y="115"/>
                </a:lnTo>
                <a:lnTo>
                  <a:pt x="14834" y="115"/>
                </a:lnTo>
                <a:lnTo>
                  <a:pt x="14834" y="315"/>
                </a:lnTo>
                <a:lnTo>
                  <a:pt x="14784" y="315"/>
                </a:lnTo>
                <a:close/>
                <a:moveTo>
                  <a:pt x="14869" y="0"/>
                </a:moveTo>
                <a:lnTo>
                  <a:pt x="15069" y="0"/>
                </a:lnTo>
                <a:lnTo>
                  <a:pt x="15069" y="50"/>
                </a:lnTo>
                <a:lnTo>
                  <a:pt x="14869" y="50"/>
                </a:lnTo>
                <a:lnTo>
                  <a:pt x="14869" y="0"/>
                </a:lnTo>
                <a:close/>
                <a:moveTo>
                  <a:pt x="15146" y="123"/>
                </a:moveTo>
                <a:lnTo>
                  <a:pt x="15146" y="323"/>
                </a:lnTo>
                <a:lnTo>
                  <a:pt x="15096" y="323"/>
                </a:lnTo>
                <a:lnTo>
                  <a:pt x="15096" y="123"/>
                </a:lnTo>
                <a:lnTo>
                  <a:pt x="15146" y="123"/>
                </a:lnTo>
                <a:close/>
                <a:moveTo>
                  <a:pt x="15146" y="473"/>
                </a:moveTo>
                <a:lnTo>
                  <a:pt x="15146" y="673"/>
                </a:lnTo>
                <a:lnTo>
                  <a:pt x="15096" y="673"/>
                </a:lnTo>
                <a:lnTo>
                  <a:pt x="15096" y="473"/>
                </a:lnTo>
                <a:lnTo>
                  <a:pt x="15146" y="473"/>
                </a:lnTo>
                <a:close/>
                <a:moveTo>
                  <a:pt x="15146" y="823"/>
                </a:moveTo>
                <a:lnTo>
                  <a:pt x="15146" y="1023"/>
                </a:lnTo>
                <a:lnTo>
                  <a:pt x="15096" y="1023"/>
                </a:lnTo>
                <a:lnTo>
                  <a:pt x="15096" y="823"/>
                </a:lnTo>
                <a:lnTo>
                  <a:pt x="15146" y="823"/>
                </a:lnTo>
                <a:close/>
                <a:moveTo>
                  <a:pt x="15146" y="1173"/>
                </a:moveTo>
                <a:lnTo>
                  <a:pt x="15146" y="1373"/>
                </a:lnTo>
                <a:lnTo>
                  <a:pt x="15096" y="1373"/>
                </a:lnTo>
                <a:lnTo>
                  <a:pt x="15096" y="1173"/>
                </a:lnTo>
                <a:lnTo>
                  <a:pt x="15146" y="1173"/>
                </a:lnTo>
                <a:close/>
                <a:moveTo>
                  <a:pt x="15146" y="1523"/>
                </a:moveTo>
                <a:lnTo>
                  <a:pt x="15146" y="1723"/>
                </a:lnTo>
                <a:lnTo>
                  <a:pt x="15096" y="1723"/>
                </a:lnTo>
                <a:lnTo>
                  <a:pt x="15096" y="1523"/>
                </a:lnTo>
                <a:lnTo>
                  <a:pt x="15146" y="1523"/>
                </a:lnTo>
                <a:close/>
                <a:moveTo>
                  <a:pt x="15146" y="1873"/>
                </a:moveTo>
                <a:lnTo>
                  <a:pt x="15146" y="2073"/>
                </a:lnTo>
                <a:lnTo>
                  <a:pt x="15096" y="2073"/>
                </a:lnTo>
                <a:lnTo>
                  <a:pt x="15096" y="1873"/>
                </a:lnTo>
                <a:lnTo>
                  <a:pt x="15146" y="1873"/>
                </a:lnTo>
                <a:close/>
                <a:moveTo>
                  <a:pt x="15146" y="2223"/>
                </a:moveTo>
                <a:lnTo>
                  <a:pt x="15146" y="2423"/>
                </a:lnTo>
                <a:lnTo>
                  <a:pt x="15096" y="2423"/>
                </a:lnTo>
                <a:lnTo>
                  <a:pt x="15096" y="2223"/>
                </a:lnTo>
                <a:lnTo>
                  <a:pt x="15146" y="2223"/>
                </a:lnTo>
                <a:close/>
                <a:moveTo>
                  <a:pt x="15146" y="2573"/>
                </a:moveTo>
                <a:lnTo>
                  <a:pt x="15146" y="2773"/>
                </a:lnTo>
                <a:lnTo>
                  <a:pt x="15096" y="2773"/>
                </a:lnTo>
                <a:lnTo>
                  <a:pt x="15096" y="2573"/>
                </a:lnTo>
                <a:lnTo>
                  <a:pt x="15146" y="2573"/>
                </a:lnTo>
                <a:close/>
                <a:moveTo>
                  <a:pt x="15146" y="2923"/>
                </a:moveTo>
                <a:lnTo>
                  <a:pt x="15146" y="3123"/>
                </a:lnTo>
                <a:lnTo>
                  <a:pt x="15096" y="3123"/>
                </a:lnTo>
                <a:lnTo>
                  <a:pt x="15096" y="2923"/>
                </a:lnTo>
                <a:lnTo>
                  <a:pt x="15146" y="2923"/>
                </a:lnTo>
                <a:close/>
                <a:moveTo>
                  <a:pt x="15146" y="3273"/>
                </a:moveTo>
                <a:lnTo>
                  <a:pt x="15146" y="3465"/>
                </a:lnTo>
                <a:cubicBezTo>
                  <a:pt x="15146" y="3479"/>
                  <a:pt x="15135" y="3490"/>
                  <a:pt x="15121" y="3490"/>
                </a:cubicBezTo>
                <a:lnTo>
                  <a:pt x="15113" y="3490"/>
                </a:lnTo>
                <a:lnTo>
                  <a:pt x="15113" y="3440"/>
                </a:lnTo>
                <a:lnTo>
                  <a:pt x="15121" y="3440"/>
                </a:lnTo>
                <a:lnTo>
                  <a:pt x="15096" y="3465"/>
                </a:lnTo>
                <a:lnTo>
                  <a:pt x="15096" y="3273"/>
                </a:lnTo>
                <a:lnTo>
                  <a:pt x="15146" y="3273"/>
                </a:lnTo>
                <a:close/>
                <a:moveTo>
                  <a:pt x="14963" y="3490"/>
                </a:moveTo>
                <a:lnTo>
                  <a:pt x="14809" y="3490"/>
                </a:lnTo>
                <a:lnTo>
                  <a:pt x="14809" y="3440"/>
                </a:lnTo>
                <a:lnTo>
                  <a:pt x="14963" y="3440"/>
                </a:lnTo>
                <a:lnTo>
                  <a:pt x="14963" y="3490"/>
                </a:lnTo>
                <a:close/>
                <a:moveTo>
                  <a:pt x="15560" y="3673"/>
                </a:moveTo>
                <a:lnTo>
                  <a:pt x="15560" y="3473"/>
                </a:lnTo>
                <a:lnTo>
                  <a:pt x="15610" y="3473"/>
                </a:lnTo>
                <a:lnTo>
                  <a:pt x="15610" y="3673"/>
                </a:lnTo>
                <a:lnTo>
                  <a:pt x="15560" y="3673"/>
                </a:lnTo>
                <a:close/>
                <a:moveTo>
                  <a:pt x="15560" y="3323"/>
                </a:moveTo>
                <a:lnTo>
                  <a:pt x="15560" y="3123"/>
                </a:lnTo>
                <a:lnTo>
                  <a:pt x="15610" y="3123"/>
                </a:lnTo>
                <a:lnTo>
                  <a:pt x="15610" y="3323"/>
                </a:lnTo>
                <a:lnTo>
                  <a:pt x="15560" y="3323"/>
                </a:lnTo>
                <a:close/>
                <a:moveTo>
                  <a:pt x="15560" y="2973"/>
                </a:moveTo>
                <a:lnTo>
                  <a:pt x="15560" y="2773"/>
                </a:lnTo>
                <a:lnTo>
                  <a:pt x="15610" y="2773"/>
                </a:lnTo>
                <a:lnTo>
                  <a:pt x="15610" y="2973"/>
                </a:lnTo>
                <a:lnTo>
                  <a:pt x="15560" y="2973"/>
                </a:lnTo>
                <a:close/>
                <a:moveTo>
                  <a:pt x="15560" y="2623"/>
                </a:moveTo>
                <a:lnTo>
                  <a:pt x="15560" y="2423"/>
                </a:lnTo>
                <a:lnTo>
                  <a:pt x="15610" y="2423"/>
                </a:lnTo>
                <a:lnTo>
                  <a:pt x="15610" y="2623"/>
                </a:lnTo>
                <a:lnTo>
                  <a:pt x="15560" y="2623"/>
                </a:lnTo>
                <a:close/>
                <a:moveTo>
                  <a:pt x="15560" y="2273"/>
                </a:moveTo>
                <a:lnTo>
                  <a:pt x="15560" y="2073"/>
                </a:lnTo>
                <a:lnTo>
                  <a:pt x="15610" y="2073"/>
                </a:lnTo>
                <a:lnTo>
                  <a:pt x="15610" y="2273"/>
                </a:lnTo>
                <a:lnTo>
                  <a:pt x="15560" y="2273"/>
                </a:lnTo>
                <a:close/>
                <a:moveTo>
                  <a:pt x="15560" y="1923"/>
                </a:moveTo>
                <a:lnTo>
                  <a:pt x="15560" y="1723"/>
                </a:lnTo>
                <a:lnTo>
                  <a:pt x="15610" y="1723"/>
                </a:lnTo>
                <a:lnTo>
                  <a:pt x="15610" y="1923"/>
                </a:lnTo>
                <a:lnTo>
                  <a:pt x="15560" y="1923"/>
                </a:lnTo>
                <a:close/>
                <a:moveTo>
                  <a:pt x="15560" y="1573"/>
                </a:moveTo>
                <a:lnTo>
                  <a:pt x="15560" y="1373"/>
                </a:lnTo>
                <a:lnTo>
                  <a:pt x="15610" y="1373"/>
                </a:lnTo>
                <a:lnTo>
                  <a:pt x="15610" y="1573"/>
                </a:lnTo>
                <a:lnTo>
                  <a:pt x="15560" y="1573"/>
                </a:lnTo>
                <a:close/>
                <a:moveTo>
                  <a:pt x="15560" y="1223"/>
                </a:moveTo>
                <a:lnTo>
                  <a:pt x="15560" y="1023"/>
                </a:lnTo>
                <a:lnTo>
                  <a:pt x="15610" y="1023"/>
                </a:lnTo>
                <a:lnTo>
                  <a:pt x="15610" y="1223"/>
                </a:lnTo>
                <a:lnTo>
                  <a:pt x="15560" y="1223"/>
                </a:lnTo>
                <a:close/>
                <a:moveTo>
                  <a:pt x="15560" y="873"/>
                </a:moveTo>
                <a:lnTo>
                  <a:pt x="15560" y="673"/>
                </a:lnTo>
                <a:lnTo>
                  <a:pt x="15610" y="673"/>
                </a:lnTo>
                <a:lnTo>
                  <a:pt x="15610" y="873"/>
                </a:lnTo>
                <a:lnTo>
                  <a:pt x="15560" y="873"/>
                </a:lnTo>
                <a:close/>
                <a:moveTo>
                  <a:pt x="15560" y="523"/>
                </a:moveTo>
                <a:lnTo>
                  <a:pt x="15560" y="323"/>
                </a:lnTo>
                <a:lnTo>
                  <a:pt x="15610" y="323"/>
                </a:lnTo>
                <a:lnTo>
                  <a:pt x="15610" y="523"/>
                </a:lnTo>
                <a:lnTo>
                  <a:pt x="15560" y="523"/>
                </a:lnTo>
                <a:close/>
                <a:moveTo>
                  <a:pt x="15560" y="173"/>
                </a:moveTo>
                <a:lnTo>
                  <a:pt x="15560" y="25"/>
                </a:lnTo>
                <a:cubicBezTo>
                  <a:pt x="15560" y="12"/>
                  <a:pt x="15572" y="0"/>
                  <a:pt x="15585" y="0"/>
                </a:cubicBezTo>
                <a:lnTo>
                  <a:pt x="15637" y="0"/>
                </a:lnTo>
                <a:lnTo>
                  <a:pt x="15637" y="50"/>
                </a:lnTo>
                <a:lnTo>
                  <a:pt x="15585" y="50"/>
                </a:lnTo>
                <a:lnTo>
                  <a:pt x="15610" y="25"/>
                </a:lnTo>
                <a:lnTo>
                  <a:pt x="15610" y="173"/>
                </a:lnTo>
                <a:lnTo>
                  <a:pt x="15560" y="173"/>
                </a:lnTo>
                <a:close/>
                <a:moveTo>
                  <a:pt x="15787" y="0"/>
                </a:moveTo>
                <a:lnTo>
                  <a:pt x="15897" y="0"/>
                </a:lnTo>
                <a:cubicBezTo>
                  <a:pt x="15911" y="0"/>
                  <a:pt x="15922" y="12"/>
                  <a:pt x="15922" y="25"/>
                </a:cubicBezTo>
                <a:lnTo>
                  <a:pt x="15922" y="115"/>
                </a:lnTo>
                <a:lnTo>
                  <a:pt x="15872" y="115"/>
                </a:lnTo>
                <a:lnTo>
                  <a:pt x="15872" y="25"/>
                </a:lnTo>
                <a:lnTo>
                  <a:pt x="15897" y="50"/>
                </a:lnTo>
                <a:lnTo>
                  <a:pt x="15787" y="50"/>
                </a:lnTo>
                <a:lnTo>
                  <a:pt x="15787" y="0"/>
                </a:lnTo>
                <a:close/>
                <a:moveTo>
                  <a:pt x="15922" y="265"/>
                </a:moveTo>
                <a:lnTo>
                  <a:pt x="15922" y="465"/>
                </a:lnTo>
                <a:lnTo>
                  <a:pt x="15872" y="465"/>
                </a:lnTo>
                <a:lnTo>
                  <a:pt x="15872" y="265"/>
                </a:lnTo>
                <a:lnTo>
                  <a:pt x="15922" y="265"/>
                </a:lnTo>
                <a:close/>
                <a:moveTo>
                  <a:pt x="15922" y="615"/>
                </a:moveTo>
                <a:lnTo>
                  <a:pt x="15922" y="815"/>
                </a:lnTo>
                <a:lnTo>
                  <a:pt x="15872" y="815"/>
                </a:lnTo>
                <a:lnTo>
                  <a:pt x="15872" y="615"/>
                </a:lnTo>
                <a:lnTo>
                  <a:pt x="15922" y="615"/>
                </a:lnTo>
                <a:close/>
                <a:moveTo>
                  <a:pt x="15922" y="965"/>
                </a:moveTo>
                <a:lnTo>
                  <a:pt x="15922" y="1165"/>
                </a:lnTo>
                <a:lnTo>
                  <a:pt x="15872" y="1165"/>
                </a:lnTo>
                <a:lnTo>
                  <a:pt x="15872" y="965"/>
                </a:lnTo>
                <a:lnTo>
                  <a:pt x="15922" y="965"/>
                </a:lnTo>
                <a:close/>
                <a:moveTo>
                  <a:pt x="15922" y="1315"/>
                </a:moveTo>
                <a:lnTo>
                  <a:pt x="15922" y="1515"/>
                </a:lnTo>
                <a:lnTo>
                  <a:pt x="15872" y="1515"/>
                </a:lnTo>
                <a:lnTo>
                  <a:pt x="15872" y="1315"/>
                </a:lnTo>
                <a:lnTo>
                  <a:pt x="15922" y="1315"/>
                </a:lnTo>
                <a:close/>
                <a:moveTo>
                  <a:pt x="15922" y="1665"/>
                </a:moveTo>
                <a:lnTo>
                  <a:pt x="15922" y="1865"/>
                </a:lnTo>
                <a:lnTo>
                  <a:pt x="15872" y="1865"/>
                </a:lnTo>
                <a:lnTo>
                  <a:pt x="15872" y="1665"/>
                </a:lnTo>
                <a:lnTo>
                  <a:pt x="15922" y="1665"/>
                </a:lnTo>
                <a:close/>
                <a:moveTo>
                  <a:pt x="15922" y="2015"/>
                </a:moveTo>
                <a:lnTo>
                  <a:pt x="15922" y="2215"/>
                </a:lnTo>
                <a:lnTo>
                  <a:pt x="15872" y="2215"/>
                </a:lnTo>
                <a:lnTo>
                  <a:pt x="15872" y="2015"/>
                </a:lnTo>
                <a:lnTo>
                  <a:pt x="15922" y="2015"/>
                </a:lnTo>
                <a:close/>
                <a:moveTo>
                  <a:pt x="15922" y="2365"/>
                </a:moveTo>
                <a:lnTo>
                  <a:pt x="15922" y="2565"/>
                </a:lnTo>
                <a:lnTo>
                  <a:pt x="15872" y="2565"/>
                </a:lnTo>
                <a:lnTo>
                  <a:pt x="15872" y="2365"/>
                </a:lnTo>
                <a:lnTo>
                  <a:pt x="15922" y="2365"/>
                </a:lnTo>
                <a:close/>
                <a:moveTo>
                  <a:pt x="15922" y="2715"/>
                </a:moveTo>
                <a:lnTo>
                  <a:pt x="15922" y="2915"/>
                </a:lnTo>
                <a:lnTo>
                  <a:pt x="15872" y="2915"/>
                </a:lnTo>
                <a:lnTo>
                  <a:pt x="15872" y="2715"/>
                </a:lnTo>
                <a:lnTo>
                  <a:pt x="15922" y="2715"/>
                </a:lnTo>
                <a:close/>
                <a:moveTo>
                  <a:pt x="15922" y="3065"/>
                </a:moveTo>
                <a:lnTo>
                  <a:pt x="15922" y="3265"/>
                </a:lnTo>
                <a:lnTo>
                  <a:pt x="15872" y="3265"/>
                </a:lnTo>
                <a:lnTo>
                  <a:pt x="15872" y="3065"/>
                </a:lnTo>
                <a:lnTo>
                  <a:pt x="15922" y="3065"/>
                </a:lnTo>
                <a:close/>
                <a:moveTo>
                  <a:pt x="15922" y="3415"/>
                </a:moveTo>
                <a:lnTo>
                  <a:pt x="15922" y="3615"/>
                </a:lnTo>
                <a:lnTo>
                  <a:pt x="15872" y="3615"/>
                </a:lnTo>
                <a:lnTo>
                  <a:pt x="15872" y="3415"/>
                </a:lnTo>
                <a:lnTo>
                  <a:pt x="15922" y="3415"/>
                </a:lnTo>
                <a:close/>
                <a:moveTo>
                  <a:pt x="15805" y="3698"/>
                </a:moveTo>
                <a:lnTo>
                  <a:pt x="15605" y="3698"/>
                </a:lnTo>
                <a:lnTo>
                  <a:pt x="15605" y="3648"/>
                </a:lnTo>
                <a:lnTo>
                  <a:pt x="15805" y="3648"/>
                </a:lnTo>
                <a:lnTo>
                  <a:pt x="15805" y="3698"/>
                </a:lnTo>
                <a:close/>
                <a:moveTo>
                  <a:pt x="16344" y="5041"/>
                </a:moveTo>
                <a:lnTo>
                  <a:pt x="16344" y="4841"/>
                </a:lnTo>
                <a:lnTo>
                  <a:pt x="16394" y="4841"/>
                </a:lnTo>
                <a:lnTo>
                  <a:pt x="16394" y="5041"/>
                </a:lnTo>
                <a:lnTo>
                  <a:pt x="16344" y="5041"/>
                </a:lnTo>
                <a:close/>
                <a:moveTo>
                  <a:pt x="16344" y="4691"/>
                </a:moveTo>
                <a:lnTo>
                  <a:pt x="16344" y="4491"/>
                </a:lnTo>
                <a:lnTo>
                  <a:pt x="16394" y="4491"/>
                </a:lnTo>
                <a:lnTo>
                  <a:pt x="16394" y="4691"/>
                </a:lnTo>
                <a:lnTo>
                  <a:pt x="16344" y="4691"/>
                </a:lnTo>
                <a:close/>
                <a:moveTo>
                  <a:pt x="16344" y="4341"/>
                </a:moveTo>
                <a:lnTo>
                  <a:pt x="16344" y="4141"/>
                </a:lnTo>
                <a:lnTo>
                  <a:pt x="16394" y="4141"/>
                </a:lnTo>
                <a:lnTo>
                  <a:pt x="16394" y="4341"/>
                </a:lnTo>
                <a:lnTo>
                  <a:pt x="16344" y="4341"/>
                </a:lnTo>
                <a:close/>
                <a:moveTo>
                  <a:pt x="16344" y="3991"/>
                </a:moveTo>
                <a:lnTo>
                  <a:pt x="16344" y="3791"/>
                </a:lnTo>
                <a:lnTo>
                  <a:pt x="16394" y="3791"/>
                </a:lnTo>
                <a:lnTo>
                  <a:pt x="16394" y="3991"/>
                </a:lnTo>
                <a:lnTo>
                  <a:pt x="16344" y="3991"/>
                </a:lnTo>
                <a:close/>
                <a:moveTo>
                  <a:pt x="16344" y="3641"/>
                </a:moveTo>
                <a:lnTo>
                  <a:pt x="16344" y="3441"/>
                </a:lnTo>
                <a:lnTo>
                  <a:pt x="16394" y="3441"/>
                </a:lnTo>
                <a:lnTo>
                  <a:pt x="16394" y="3641"/>
                </a:lnTo>
                <a:lnTo>
                  <a:pt x="16344" y="3641"/>
                </a:lnTo>
                <a:close/>
                <a:moveTo>
                  <a:pt x="16344" y="3291"/>
                </a:moveTo>
                <a:lnTo>
                  <a:pt x="16344" y="3091"/>
                </a:lnTo>
                <a:lnTo>
                  <a:pt x="16394" y="3091"/>
                </a:lnTo>
                <a:lnTo>
                  <a:pt x="16394" y="3291"/>
                </a:lnTo>
                <a:lnTo>
                  <a:pt x="16344" y="3291"/>
                </a:lnTo>
                <a:close/>
                <a:moveTo>
                  <a:pt x="16344" y="2941"/>
                </a:moveTo>
                <a:lnTo>
                  <a:pt x="16344" y="2741"/>
                </a:lnTo>
                <a:lnTo>
                  <a:pt x="16394" y="2741"/>
                </a:lnTo>
                <a:lnTo>
                  <a:pt x="16394" y="2941"/>
                </a:lnTo>
                <a:lnTo>
                  <a:pt x="16344" y="2941"/>
                </a:lnTo>
                <a:close/>
                <a:moveTo>
                  <a:pt x="16344" y="2591"/>
                </a:moveTo>
                <a:lnTo>
                  <a:pt x="16344" y="2391"/>
                </a:lnTo>
                <a:lnTo>
                  <a:pt x="16394" y="2391"/>
                </a:lnTo>
                <a:lnTo>
                  <a:pt x="16394" y="2591"/>
                </a:lnTo>
                <a:lnTo>
                  <a:pt x="16344" y="2591"/>
                </a:lnTo>
                <a:close/>
                <a:moveTo>
                  <a:pt x="16344" y="2241"/>
                </a:moveTo>
                <a:lnTo>
                  <a:pt x="16344" y="2041"/>
                </a:lnTo>
                <a:lnTo>
                  <a:pt x="16394" y="2041"/>
                </a:lnTo>
                <a:lnTo>
                  <a:pt x="16394" y="2241"/>
                </a:lnTo>
                <a:lnTo>
                  <a:pt x="16344" y="2241"/>
                </a:lnTo>
                <a:close/>
                <a:moveTo>
                  <a:pt x="16344" y="1891"/>
                </a:moveTo>
                <a:lnTo>
                  <a:pt x="16344" y="1691"/>
                </a:lnTo>
                <a:lnTo>
                  <a:pt x="16394" y="1691"/>
                </a:lnTo>
                <a:lnTo>
                  <a:pt x="16394" y="1891"/>
                </a:lnTo>
                <a:lnTo>
                  <a:pt x="16344" y="1891"/>
                </a:lnTo>
                <a:close/>
                <a:moveTo>
                  <a:pt x="16344" y="1541"/>
                </a:moveTo>
                <a:lnTo>
                  <a:pt x="16344" y="1341"/>
                </a:lnTo>
                <a:lnTo>
                  <a:pt x="16394" y="1341"/>
                </a:lnTo>
                <a:lnTo>
                  <a:pt x="16394" y="1541"/>
                </a:lnTo>
                <a:lnTo>
                  <a:pt x="16344" y="1541"/>
                </a:lnTo>
                <a:close/>
                <a:moveTo>
                  <a:pt x="16344" y="1191"/>
                </a:moveTo>
                <a:lnTo>
                  <a:pt x="16344" y="991"/>
                </a:lnTo>
                <a:lnTo>
                  <a:pt x="16394" y="991"/>
                </a:lnTo>
                <a:lnTo>
                  <a:pt x="16394" y="1191"/>
                </a:lnTo>
                <a:lnTo>
                  <a:pt x="16344" y="1191"/>
                </a:lnTo>
                <a:close/>
                <a:moveTo>
                  <a:pt x="16344" y="841"/>
                </a:moveTo>
                <a:lnTo>
                  <a:pt x="16344" y="641"/>
                </a:lnTo>
                <a:lnTo>
                  <a:pt x="16394" y="641"/>
                </a:lnTo>
                <a:lnTo>
                  <a:pt x="16394" y="841"/>
                </a:lnTo>
                <a:lnTo>
                  <a:pt x="16344" y="841"/>
                </a:lnTo>
                <a:close/>
                <a:moveTo>
                  <a:pt x="16344" y="491"/>
                </a:moveTo>
                <a:lnTo>
                  <a:pt x="16344" y="291"/>
                </a:lnTo>
                <a:lnTo>
                  <a:pt x="16394" y="291"/>
                </a:lnTo>
                <a:lnTo>
                  <a:pt x="16394" y="491"/>
                </a:lnTo>
                <a:lnTo>
                  <a:pt x="16344" y="491"/>
                </a:lnTo>
                <a:close/>
                <a:moveTo>
                  <a:pt x="16344" y="141"/>
                </a:moveTo>
                <a:lnTo>
                  <a:pt x="16344" y="25"/>
                </a:lnTo>
                <a:cubicBezTo>
                  <a:pt x="16344" y="12"/>
                  <a:pt x="16356" y="0"/>
                  <a:pt x="16369" y="0"/>
                </a:cubicBezTo>
                <a:lnTo>
                  <a:pt x="16453" y="0"/>
                </a:lnTo>
                <a:lnTo>
                  <a:pt x="16453" y="50"/>
                </a:lnTo>
                <a:lnTo>
                  <a:pt x="16369" y="50"/>
                </a:lnTo>
                <a:lnTo>
                  <a:pt x="16394" y="25"/>
                </a:lnTo>
                <a:lnTo>
                  <a:pt x="16394" y="141"/>
                </a:lnTo>
                <a:lnTo>
                  <a:pt x="16344" y="141"/>
                </a:lnTo>
                <a:close/>
                <a:moveTo>
                  <a:pt x="16603" y="0"/>
                </a:moveTo>
                <a:lnTo>
                  <a:pt x="16681" y="0"/>
                </a:lnTo>
                <a:cubicBezTo>
                  <a:pt x="16695" y="0"/>
                  <a:pt x="16706" y="12"/>
                  <a:pt x="16706" y="25"/>
                </a:cubicBezTo>
                <a:lnTo>
                  <a:pt x="16706" y="147"/>
                </a:lnTo>
                <a:lnTo>
                  <a:pt x="16656" y="147"/>
                </a:lnTo>
                <a:lnTo>
                  <a:pt x="16656" y="25"/>
                </a:lnTo>
                <a:lnTo>
                  <a:pt x="16681" y="50"/>
                </a:lnTo>
                <a:lnTo>
                  <a:pt x="16603" y="50"/>
                </a:lnTo>
                <a:lnTo>
                  <a:pt x="16603" y="0"/>
                </a:lnTo>
                <a:close/>
                <a:moveTo>
                  <a:pt x="16706" y="297"/>
                </a:moveTo>
                <a:lnTo>
                  <a:pt x="16706" y="497"/>
                </a:lnTo>
                <a:lnTo>
                  <a:pt x="16656" y="497"/>
                </a:lnTo>
                <a:lnTo>
                  <a:pt x="16656" y="297"/>
                </a:lnTo>
                <a:lnTo>
                  <a:pt x="16706" y="297"/>
                </a:lnTo>
                <a:close/>
                <a:moveTo>
                  <a:pt x="16706" y="647"/>
                </a:moveTo>
                <a:lnTo>
                  <a:pt x="16706" y="847"/>
                </a:lnTo>
                <a:lnTo>
                  <a:pt x="16656" y="847"/>
                </a:lnTo>
                <a:lnTo>
                  <a:pt x="16656" y="647"/>
                </a:lnTo>
                <a:lnTo>
                  <a:pt x="16706" y="647"/>
                </a:lnTo>
                <a:close/>
                <a:moveTo>
                  <a:pt x="16706" y="997"/>
                </a:moveTo>
                <a:lnTo>
                  <a:pt x="16706" y="1197"/>
                </a:lnTo>
                <a:lnTo>
                  <a:pt x="16656" y="1197"/>
                </a:lnTo>
                <a:lnTo>
                  <a:pt x="16656" y="997"/>
                </a:lnTo>
                <a:lnTo>
                  <a:pt x="16706" y="997"/>
                </a:lnTo>
                <a:close/>
                <a:moveTo>
                  <a:pt x="16706" y="1347"/>
                </a:moveTo>
                <a:lnTo>
                  <a:pt x="16706" y="1547"/>
                </a:lnTo>
                <a:lnTo>
                  <a:pt x="16656" y="1547"/>
                </a:lnTo>
                <a:lnTo>
                  <a:pt x="16656" y="1347"/>
                </a:lnTo>
                <a:lnTo>
                  <a:pt x="16706" y="1347"/>
                </a:lnTo>
                <a:close/>
                <a:moveTo>
                  <a:pt x="16706" y="1697"/>
                </a:moveTo>
                <a:lnTo>
                  <a:pt x="16706" y="1897"/>
                </a:lnTo>
                <a:lnTo>
                  <a:pt x="16656" y="1897"/>
                </a:lnTo>
                <a:lnTo>
                  <a:pt x="16656" y="1697"/>
                </a:lnTo>
                <a:lnTo>
                  <a:pt x="16706" y="1697"/>
                </a:lnTo>
                <a:close/>
                <a:moveTo>
                  <a:pt x="16706" y="2047"/>
                </a:moveTo>
                <a:lnTo>
                  <a:pt x="16706" y="2247"/>
                </a:lnTo>
                <a:lnTo>
                  <a:pt x="16656" y="2247"/>
                </a:lnTo>
                <a:lnTo>
                  <a:pt x="16656" y="2047"/>
                </a:lnTo>
                <a:lnTo>
                  <a:pt x="16706" y="2047"/>
                </a:lnTo>
                <a:close/>
                <a:moveTo>
                  <a:pt x="16706" y="2397"/>
                </a:moveTo>
                <a:lnTo>
                  <a:pt x="16706" y="2597"/>
                </a:lnTo>
                <a:lnTo>
                  <a:pt x="16656" y="2597"/>
                </a:lnTo>
                <a:lnTo>
                  <a:pt x="16656" y="2397"/>
                </a:lnTo>
                <a:lnTo>
                  <a:pt x="16706" y="2397"/>
                </a:lnTo>
                <a:close/>
                <a:moveTo>
                  <a:pt x="16706" y="2747"/>
                </a:moveTo>
                <a:lnTo>
                  <a:pt x="16706" y="2947"/>
                </a:lnTo>
                <a:lnTo>
                  <a:pt x="16656" y="2947"/>
                </a:lnTo>
                <a:lnTo>
                  <a:pt x="16656" y="2747"/>
                </a:lnTo>
                <a:lnTo>
                  <a:pt x="16706" y="2747"/>
                </a:lnTo>
                <a:close/>
                <a:moveTo>
                  <a:pt x="16706" y="3097"/>
                </a:moveTo>
                <a:lnTo>
                  <a:pt x="16706" y="3297"/>
                </a:lnTo>
                <a:lnTo>
                  <a:pt x="16656" y="3297"/>
                </a:lnTo>
                <a:lnTo>
                  <a:pt x="16656" y="3097"/>
                </a:lnTo>
                <a:lnTo>
                  <a:pt x="16706" y="3097"/>
                </a:lnTo>
                <a:close/>
                <a:moveTo>
                  <a:pt x="16706" y="3447"/>
                </a:moveTo>
                <a:lnTo>
                  <a:pt x="16706" y="3647"/>
                </a:lnTo>
                <a:lnTo>
                  <a:pt x="16656" y="3647"/>
                </a:lnTo>
                <a:lnTo>
                  <a:pt x="16656" y="3447"/>
                </a:lnTo>
                <a:lnTo>
                  <a:pt x="16706" y="3447"/>
                </a:lnTo>
                <a:close/>
                <a:moveTo>
                  <a:pt x="16706" y="3797"/>
                </a:moveTo>
                <a:lnTo>
                  <a:pt x="16706" y="3997"/>
                </a:lnTo>
                <a:lnTo>
                  <a:pt x="16656" y="3997"/>
                </a:lnTo>
                <a:lnTo>
                  <a:pt x="16656" y="3797"/>
                </a:lnTo>
                <a:lnTo>
                  <a:pt x="16706" y="3797"/>
                </a:lnTo>
                <a:close/>
                <a:moveTo>
                  <a:pt x="16706" y="4147"/>
                </a:moveTo>
                <a:lnTo>
                  <a:pt x="16706" y="4347"/>
                </a:lnTo>
                <a:lnTo>
                  <a:pt x="16656" y="4347"/>
                </a:lnTo>
                <a:lnTo>
                  <a:pt x="16656" y="4147"/>
                </a:lnTo>
                <a:lnTo>
                  <a:pt x="16706" y="4147"/>
                </a:lnTo>
                <a:close/>
                <a:moveTo>
                  <a:pt x="16706" y="4497"/>
                </a:moveTo>
                <a:lnTo>
                  <a:pt x="16706" y="4697"/>
                </a:lnTo>
                <a:lnTo>
                  <a:pt x="16656" y="4697"/>
                </a:lnTo>
                <a:lnTo>
                  <a:pt x="16656" y="4497"/>
                </a:lnTo>
                <a:lnTo>
                  <a:pt x="16706" y="4497"/>
                </a:lnTo>
                <a:close/>
                <a:moveTo>
                  <a:pt x="16706" y="4847"/>
                </a:moveTo>
                <a:lnTo>
                  <a:pt x="16706" y="5041"/>
                </a:lnTo>
                <a:cubicBezTo>
                  <a:pt x="16706" y="5055"/>
                  <a:pt x="16695" y="5066"/>
                  <a:pt x="16681" y="5066"/>
                </a:cubicBezTo>
                <a:lnTo>
                  <a:pt x="16675" y="5066"/>
                </a:lnTo>
                <a:lnTo>
                  <a:pt x="16675" y="5016"/>
                </a:lnTo>
                <a:lnTo>
                  <a:pt x="16681" y="5016"/>
                </a:lnTo>
                <a:lnTo>
                  <a:pt x="16656" y="5041"/>
                </a:lnTo>
                <a:lnTo>
                  <a:pt x="16656" y="4847"/>
                </a:lnTo>
                <a:lnTo>
                  <a:pt x="16706" y="4847"/>
                </a:lnTo>
                <a:close/>
                <a:moveTo>
                  <a:pt x="16525" y="5066"/>
                </a:moveTo>
                <a:lnTo>
                  <a:pt x="16369" y="5066"/>
                </a:lnTo>
                <a:lnTo>
                  <a:pt x="16369" y="5016"/>
                </a:lnTo>
                <a:lnTo>
                  <a:pt x="16525" y="5016"/>
                </a:lnTo>
                <a:lnTo>
                  <a:pt x="16525" y="5066"/>
                </a:lnTo>
                <a:close/>
                <a:moveTo>
                  <a:pt x="17120" y="5217"/>
                </a:moveTo>
                <a:lnTo>
                  <a:pt x="17120" y="5017"/>
                </a:lnTo>
                <a:lnTo>
                  <a:pt x="17170" y="5017"/>
                </a:lnTo>
                <a:lnTo>
                  <a:pt x="17170" y="5217"/>
                </a:lnTo>
                <a:lnTo>
                  <a:pt x="17120" y="5217"/>
                </a:lnTo>
                <a:close/>
                <a:moveTo>
                  <a:pt x="17120" y="4867"/>
                </a:moveTo>
                <a:lnTo>
                  <a:pt x="17120" y="4667"/>
                </a:lnTo>
                <a:lnTo>
                  <a:pt x="17170" y="4667"/>
                </a:lnTo>
                <a:lnTo>
                  <a:pt x="17170" y="4867"/>
                </a:lnTo>
                <a:lnTo>
                  <a:pt x="17120" y="4867"/>
                </a:lnTo>
                <a:close/>
                <a:moveTo>
                  <a:pt x="17120" y="4517"/>
                </a:moveTo>
                <a:lnTo>
                  <a:pt x="17120" y="4317"/>
                </a:lnTo>
                <a:lnTo>
                  <a:pt x="17170" y="4317"/>
                </a:lnTo>
                <a:lnTo>
                  <a:pt x="17170" y="4517"/>
                </a:lnTo>
                <a:lnTo>
                  <a:pt x="17120" y="4517"/>
                </a:lnTo>
                <a:close/>
                <a:moveTo>
                  <a:pt x="17120" y="4167"/>
                </a:moveTo>
                <a:lnTo>
                  <a:pt x="17120" y="3967"/>
                </a:lnTo>
                <a:lnTo>
                  <a:pt x="17170" y="3967"/>
                </a:lnTo>
                <a:lnTo>
                  <a:pt x="17170" y="4167"/>
                </a:lnTo>
                <a:lnTo>
                  <a:pt x="17120" y="4167"/>
                </a:lnTo>
                <a:close/>
                <a:moveTo>
                  <a:pt x="17120" y="3817"/>
                </a:moveTo>
                <a:lnTo>
                  <a:pt x="17120" y="3617"/>
                </a:lnTo>
                <a:lnTo>
                  <a:pt x="17170" y="3617"/>
                </a:lnTo>
                <a:lnTo>
                  <a:pt x="17170" y="3817"/>
                </a:lnTo>
                <a:lnTo>
                  <a:pt x="17120" y="3817"/>
                </a:lnTo>
                <a:close/>
                <a:moveTo>
                  <a:pt x="17120" y="3467"/>
                </a:moveTo>
                <a:lnTo>
                  <a:pt x="17120" y="3267"/>
                </a:lnTo>
                <a:lnTo>
                  <a:pt x="17170" y="3267"/>
                </a:lnTo>
                <a:lnTo>
                  <a:pt x="17170" y="3467"/>
                </a:lnTo>
                <a:lnTo>
                  <a:pt x="17120" y="3467"/>
                </a:lnTo>
                <a:close/>
                <a:moveTo>
                  <a:pt x="17120" y="3117"/>
                </a:moveTo>
                <a:lnTo>
                  <a:pt x="17120" y="2917"/>
                </a:lnTo>
                <a:lnTo>
                  <a:pt x="17170" y="2917"/>
                </a:lnTo>
                <a:lnTo>
                  <a:pt x="17170" y="3117"/>
                </a:lnTo>
                <a:lnTo>
                  <a:pt x="17120" y="3117"/>
                </a:lnTo>
                <a:close/>
                <a:moveTo>
                  <a:pt x="17120" y="2767"/>
                </a:moveTo>
                <a:lnTo>
                  <a:pt x="17120" y="2567"/>
                </a:lnTo>
                <a:lnTo>
                  <a:pt x="17170" y="2567"/>
                </a:lnTo>
                <a:lnTo>
                  <a:pt x="17170" y="2767"/>
                </a:lnTo>
                <a:lnTo>
                  <a:pt x="17120" y="2767"/>
                </a:lnTo>
                <a:close/>
                <a:moveTo>
                  <a:pt x="17120" y="2417"/>
                </a:moveTo>
                <a:lnTo>
                  <a:pt x="17120" y="2217"/>
                </a:lnTo>
                <a:lnTo>
                  <a:pt x="17170" y="2217"/>
                </a:lnTo>
                <a:lnTo>
                  <a:pt x="17170" y="2417"/>
                </a:lnTo>
                <a:lnTo>
                  <a:pt x="17120" y="2417"/>
                </a:lnTo>
                <a:close/>
                <a:moveTo>
                  <a:pt x="17120" y="2067"/>
                </a:moveTo>
                <a:lnTo>
                  <a:pt x="17120" y="1867"/>
                </a:lnTo>
                <a:lnTo>
                  <a:pt x="17170" y="1867"/>
                </a:lnTo>
                <a:lnTo>
                  <a:pt x="17170" y="2067"/>
                </a:lnTo>
                <a:lnTo>
                  <a:pt x="17120" y="2067"/>
                </a:lnTo>
                <a:close/>
                <a:moveTo>
                  <a:pt x="17120" y="1717"/>
                </a:moveTo>
                <a:lnTo>
                  <a:pt x="17120" y="1517"/>
                </a:lnTo>
                <a:lnTo>
                  <a:pt x="17170" y="1517"/>
                </a:lnTo>
                <a:lnTo>
                  <a:pt x="17170" y="1717"/>
                </a:lnTo>
                <a:lnTo>
                  <a:pt x="17120" y="1717"/>
                </a:lnTo>
                <a:close/>
                <a:moveTo>
                  <a:pt x="17120" y="1367"/>
                </a:moveTo>
                <a:lnTo>
                  <a:pt x="17120" y="1167"/>
                </a:lnTo>
                <a:lnTo>
                  <a:pt x="17170" y="1167"/>
                </a:lnTo>
                <a:lnTo>
                  <a:pt x="17170" y="1367"/>
                </a:lnTo>
                <a:lnTo>
                  <a:pt x="17120" y="1367"/>
                </a:lnTo>
                <a:close/>
                <a:moveTo>
                  <a:pt x="17120" y="1017"/>
                </a:moveTo>
                <a:lnTo>
                  <a:pt x="17120" y="817"/>
                </a:lnTo>
                <a:lnTo>
                  <a:pt x="17170" y="817"/>
                </a:lnTo>
                <a:lnTo>
                  <a:pt x="17170" y="1017"/>
                </a:lnTo>
                <a:lnTo>
                  <a:pt x="17120" y="1017"/>
                </a:lnTo>
                <a:close/>
                <a:moveTo>
                  <a:pt x="17120" y="667"/>
                </a:moveTo>
                <a:lnTo>
                  <a:pt x="17120" y="467"/>
                </a:lnTo>
                <a:lnTo>
                  <a:pt x="17170" y="467"/>
                </a:lnTo>
                <a:lnTo>
                  <a:pt x="17170" y="667"/>
                </a:lnTo>
                <a:lnTo>
                  <a:pt x="17120" y="667"/>
                </a:lnTo>
                <a:close/>
                <a:moveTo>
                  <a:pt x="17120" y="317"/>
                </a:moveTo>
                <a:lnTo>
                  <a:pt x="17120" y="117"/>
                </a:lnTo>
                <a:lnTo>
                  <a:pt x="17170" y="117"/>
                </a:lnTo>
                <a:lnTo>
                  <a:pt x="17170" y="317"/>
                </a:lnTo>
                <a:lnTo>
                  <a:pt x="17120" y="317"/>
                </a:lnTo>
                <a:close/>
                <a:moveTo>
                  <a:pt x="17203" y="0"/>
                </a:moveTo>
                <a:lnTo>
                  <a:pt x="17403" y="0"/>
                </a:lnTo>
                <a:lnTo>
                  <a:pt x="17403" y="50"/>
                </a:lnTo>
                <a:lnTo>
                  <a:pt x="17203" y="50"/>
                </a:lnTo>
                <a:lnTo>
                  <a:pt x="17203" y="0"/>
                </a:lnTo>
                <a:close/>
                <a:moveTo>
                  <a:pt x="17482" y="121"/>
                </a:moveTo>
                <a:lnTo>
                  <a:pt x="17482" y="321"/>
                </a:lnTo>
                <a:lnTo>
                  <a:pt x="17432" y="321"/>
                </a:lnTo>
                <a:lnTo>
                  <a:pt x="17432" y="121"/>
                </a:lnTo>
                <a:lnTo>
                  <a:pt x="17482" y="121"/>
                </a:lnTo>
                <a:close/>
                <a:moveTo>
                  <a:pt x="17482" y="471"/>
                </a:moveTo>
                <a:lnTo>
                  <a:pt x="17482" y="671"/>
                </a:lnTo>
                <a:lnTo>
                  <a:pt x="17432" y="671"/>
                </a:lnTo>
                <a:lnTo>
                  <a:pt x="17432" y="471"/>
                </a:lnTo>
                <a:lnTo>
                  <a:pt x="17482" y="471"/>
                </a:lnTo>
                <a:close/>
                <a:moveTo>
                  <a:pt x="17482" y="821"/>
                </a:moveTo>
                <a:lnTo>
                  <a:pt x="17482" y="1021"/>
                </a:lnTo>
                <a:lnTo>
                  <a:pt x="17432" y="1021"/>
                </a:lnTo>
                <a:lnTo>
                  <a:pt x="17432" y="821"/>
                </a:lnTo>
                <a:lnTo>
                  <a:pt x="17482" y="821"/>
                </a:lnTo>
                <a:close/>
                <a:moveTo>
                  <a:pt x="17482" y="1171"/>
                </a:moveTo>
                <a:lnTo>
                  <a:pt x="17482" y="1371"/>
                </a:lnTo>
                <a:lnTo>
                  <a:pt x="17432" y="1371"/>
                </a:lnTo>
                <a:lnTo>
                  <a:pt x="17432" y="1171"/>
                </a:lnTo>
                <a:lnTo>
                  <a:pt x="17482" y="1171"/>
                </a:lnTo>
                <a:close/>
                <a:moveTo>
                  <a:pt x="17482" y="1521"/>
                </a:moveTo>
                <a:lnTo>
                  <a:pt x="17482" y="1721"/>
                </a:lnTo>
                <a:lnTo>
                  <a:pt x="17432" y="1721"/>
                </a:lnTo>
                <a:lnTo>
                  <a:pt x="17432" y="1521"/>
                </a:lnTo>
                <a:lnTo>
                  <a:pt x="17482" y="1521"/>
                </a:lnTo>
                <a:close/>
                <a:moveTo>
                  <a:pt x="17482" y="1871"/>
                </a:moveTo>
                <a:lnTo>
                  <a:pt x="17482" y="2071"/>
                </a:lnTo>
                <a:lnTo>
                  <a:pt x="17432" y="2071"/>
                </a:lnTo>
                <a:lnTo>
                  <a:pt x="17432" y="1871"/>
                </a:lnTo>
                <a:lnTo>
                  <a:pt x="17482" y="1871"/>
                </a:lnTo>
                <a:close/>
                <a:moveTo>
                  <a:pt x="17482" y="2221"/>
                </a:moveTo>
                <a:lnTo>
                  <a:pt x="17482" y="2421"/>
                </a:lnTo>
                <a:lnTo>
                  <a:pt x="17432" y="2421"/>
                </a:lnTo>
                <a:lnTo>
                  <a:pt x="17432" y="2221"/>
                </a:lnTo>
                <a:lnTo>
                  <a:pt x="17482" y="2221"/>
                </a:lnTo>
                <a:close/>
                <a:moveTo>
                  <a:pt x="17482" y="2571"/>
                </a:moveTo>
                <a:lnTo>
                  <a:pt x="17482" y="2771"/>
                </a:lnTo>
                <a:lnTo>
                  <a:pt x="17432" y="2771"/>
                </a:lnTo>
                <a:lnTo>
                  <a:pt x="17432" y="2571"/>
                </a:lnTo>
                <a:lnTo>
                  <a:pt x="17482" y="2571"/>
                </a:lnTo>
                <a:close/>
                <a:moveTo>
                  <a:pt x="17482" y="2921"/>
                </a:moveTo>
                <a:lnTo>
                  <a:pt x="17482" y="3121"/>
                </a:lnTo>
                <a:lnTo>
                  <a:pt x="17432" y="3121"/>
                </a:lnTo>
                <a:lnTo>
                  <a:pt x="17432" y="2921"/>
                </a:lnTo>
                <a:lnTo>
                  <a:pt x="17482" y="2921"/>
                </a:lnTo>
                <a:close/>
                <a:moveTo>
                  <a:pt x="17482" y="3271"/>
                </a:moveTo>
                <a:lnTo>
                  <a:pt x="17482" y="3471"/>
                </a:lnTo>
                <a:lnTo>
                  <a:pt x="17432" y="3471"/>
                </a:lnTo>
                <a:lnTo>
                  <a:pt x="17432" y="3271"/>
                </a:lnTo>
                <a:lnTo>
                  <a:pt x="17482" y="3271"/>
                </a:lnTo>
                <a:close/>
                <a:moveTo>
                  <a:pt x="17482" y="3621"/>
                </a:moveTo>
                <a:lnTo>
                  <a:pt x="17482" y="3821"/>
                </a:lnTo>
                <a:lnTo>
                  <a:pt x="17432" y="3821"/>
                </a:lnTo>
                <a:lnTo>
                  <a:pt x="17432" y="3621"/>
                </a:lnTo>
                <a:lnTo>
                  <a:pt x="17482" y="3621"/>
                </a:lnTo>
                <a:close/>
                <a:moveTo>
                  <a:pt x="17482" y="3971"/>
                </a:moveTo>
                <a:lnTo>
                  <a:pt x="17482" y="4171"/>
                </a:lnTo>
                <a:lnTo>
                  <a:pt x="17432" y="4171"/>
                </a:lnTo>
                <a:lnTo>
                  <a:pt x="17432" y="3971"/>
                </a:lnTo>
                <a:lnTo>
                  <a:pt x="17482" y="3971"/>
                </a:lnTo>
                <a:close/>
                <a:moveTo>
                  <a:pt x="17482" y="4321"/>
                </a:moveTo>
                <a:lnTo>
                  <a:pt x="17482" y="4521"/>
                </a:lnTo>
                <a:lnTo>
                  <a:pt x="17432" y="4521"/>
                </a:lnTo>
                <a:lnTo>
                  <a:pt x="17432" y="4321"/>
                </a:lnTo>
                <a:lnTo>
                  <a:pt x="17482" y="4321"/>
                </a:lnTo>
                <a:close/>
                <a:moveTo>
                  <a:pt x="17482" y="4671"/>
                </a:moveTo>
                <a:lnTo>
                  <a:pt x="17482" y="4871"/>
                </a:lnTo>
                <a:lnTo>
                  <a:pt x="17432" y="4871"/>
                </a:lnTo>
                <a:lnTo>
                  <a:pt x="17432" y="4671"/>
                </a:lnTo>
                <a:lnTo>
                  <a:pt x="17482" y="4671"/>
                </a:lnTo>
                <a:close/>
                <a:moveTo>
                  <a:pt x="17482" y="5021"/>
                </a:moveTo>
                <a:lnTo>
                  <a:pt x="17482" y="5217"/>
                </a:lnTo>
                <a:cubicBezTo>
                  <a:pt x="17482" y="5231"/>
                  <a:pt x="17471" y="5242"/>
                  <a:pt x="17457" y="5242"/>
                </a:cubicBezTo>
                <a:lnTo>
                  <a:pt x="17453" y="5242"/>
                </a:lnTo>
                <a:lnTo>
                  <a:pt x="17453" y="5192"/>
                </a:lnTo>
                <a:lnTo>
                  <a:pt x="17457" y="5192"/>
                </a:lnTo>
                <a:lnTo>
                  <a:pt x="17432" y="5217"/>
                </a:lnTo>
                <a:lnTo>
                  <a:pt x="17432" y="5021"/>
                </a:lnTo>
                <a:lnTo>
                  <a:pt x="17482" y="5021"/>
                </a:lnTo>
                <a:close/>
                <a:moveTo>
                  <a:pt x="17303" y="5242"/>
                </a:moveTo>
                <a:lnTo>
                  <a:pt x="17145" y="5242"/>
                </a:lnTo>
                <a:lnTo>
                  <a:pt x="17145" y="5192"/>
                </a:lnTo>
                <a:lnTo>
                  <a:pt x="17303" y="5192"/>
                </a:lnTo>
                <a:lnTo>
                  <a:pt x="17303" y="524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9">
            <a:extLst>
              <a:ext uri="{FF2B5EF4-FFF2-40B4-BE49-F238E27FC236}">
                <a16:creationId xmlns:a16="http://schemas.microsoft.com/office/drawing/2014/main" id="{50DE3E65-1AB7-6BFE-9A70-7C27248F176D}"/>
              </a:ext>
            </a:extLst>
          </p:cNvPr>
          <p:cNvSpPr>
            <a:spLocks noChangeShapeType="1"/>
          </p:cNvSpPr>
          <p:nvPr/>
        </p:nvSpPr>
        <p:spPr bwMode="auto">
          <a:xfrm>
            <a:off x="901892" y="4597084"/>
            <a:ext cx="3409950" cy="0"/>
          </a:xfrm>
          <a:prstGeom prst="line">
            <a:avLst/>
          </a:prstGeom>
          <a:noFill/>
          <a:ln w="9525"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0">
            <a:extLst>
              <a:ext uri="{FF2B5EF4-FFF2-40B4-BE49-F238E27FC236}">
                <a16:creationId xmlns:a16="http://schemas.microsoft.com/office/drawing/2014/main" id="{38D56239-6741-36A4-C463-8CC13DED3AFA}"/>
              </a:ext>
            </a:extLst>
          </p:cNvPr>
          <p:cNvSpPr>
            <a:spLocks noChangeArrowheads="1"/>
          </p:cNvSpPr>
          <p:nvPr/>
        </p:nvSpPr>
        <p:spPr bwMode="auto">
          <a:xfrm>
            <a:off x="4349942" y="4066859"/>
            <a:ext cx="3889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2">
                    <a:lumMod val="75000"/>
                  </a:schemeClr>
                </a:solidFill>
                <a:effectLst/>
                <a:latin typeface="Aptos Narrow" panose="020B0004020202020204" pitchFamily="34" charset="0"/>
              </a:rPr>
              <a:t>Aid to </a:t>
            </a:r>
            <a:endParaRPr kumimoji="0" lang="en-US" altLang="en-US" sz="1200" b="1" i="0" u="none" strike="noStrike" cap="none" normalizeH="0" baseline="0" dirty="0">
              <a:ln>
                <a:noFill/>
              </a:ln>
              <a:solidFill>
                <a:schemeClr val="accent2">
                  <a:lumMod val="75000"/>
                </a:schemeClr>
              </a:solidFill>
              <a:effectLst/>
            </a:endParaRPr>
          </a:p>
        </p:txBody>
      </p:sp>
      <p:sp>
        <p:nvSpPr>
          <p:cNvPr id="15" name="Rectangle 11">
            <a:extLst>
              <a:ext uri="{FF2B5EF4-FFF2-40B4-BE49-F238E27FC236}">
                <a16:creationId xmlns:a16="http://schemas.microsoft.com/office/drawing/2014/main" id="{6FE24AB0-73AA-A535-8F0E-F3DD9C641E5A}"/>
              </a:ext>
            </a:extLst>
          </p:cNvPr>
          <p:cNvSpPr>
            <a:spLocks noChangeArrowheads="1"/>
          </p:cNvSpPr>
          <p:nvPr/>
        </p:nvSpPr>
        <p:spPr bwMode="auto">
          <a:xfrm>
            <a:off x="4349942" y="4206559"/>
            <a:ext cx="6410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2">
                    <a:lumMod val="75000"/>
                  </a:schemeClr>
                </a:solidFill>
                <a:effectLst/>
                <a:latin typeface="Aptos Narrow" panose="020B0004020202020204" pitchFamily="34" charset="0"/>
              </a:rPr>
              <a:t>education</a:t>
            </a:r>
            <a:endParaRPr kumimoji="0" lang="en-US" altLang="en-US" sz="1200" b="1" i="0" u="none" strike="noStrike" cap="none" normalizeH="0" baseline="0" dirty="0">
              <a:ln>
                <a:noFill/>
              </a:ln>
              <a:solidFill>
                <a:schemeClr val="accent2">
                  <a:lumMod val="75000"/>
                </a:schemeClr>
              </a:solidFill>
              <a:effectLst/>
            </a:endParaRPr>
          </a:p>
        </p:txBody>
      </p:sp>
      <p:sp>
        <p:nvSpPr>
          <p:cNvPr id="16" name="Rectangle 12">
            <a:extLst>
              <a:ext uri="{FF2B5EF4-FFF2-40B4-BE49-F238E27FC236}">
                <a16:creationId xmlns:a16="http://schemas.microsoft.com/office/drawing/2014/main" id="{79353D4D-1FF7-BAE2-E891-8229B3C75297}"/>
              </a:ext>
            </a:extLst>
          </p:cNvPr>
          <p:cNvSpPr>
            <a:spLocks noChangeArrowheads="1"/>
          </p:cNvSpPr>
          <p:nvPr/>
        </p:nvSpPr>
        <p:spPr bwMode="auto">
          <a:xfrm>
            <a:off x="4362642" y="3006409"/>
            <a:ext cx="2925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04040"/>
                </a:solidFill>
                <a:effectLst/>
                <a:latin typeface="Aptos Narrow" panose="020B0004020202020204" pitchFamily="34" charset="0"/>
              </a:rPr>
              <a:t>Loss</a:t>
            </a:r>
            <a:endParaRPr kumimoji="0" lang="en-US" altLang="en-US" sz="1200" b="1" i="0" u="none" strike="noStrike" cap="none" normalizeH="0" baseline="0" dirty="0">
              <a:ln>
                <a:noFill/>
              </a:ln>
              <a:solidFill>
                <a:schemeClr val="tx1"/>
              </a:solidFill>
              <a:effectLst/>
            </a:endParaRPr>
          </a:p>
        </p:txBody>
      </p:sp>
      <p:sp>
        <p:nvSpPr>
          <p:cNvPr id="17" name="Rectangle 13">
            <a:extLst>
              <a:ext uri="{FF2B5EF4-FFF2-40B4-BE49-F238E27FC236}">
                <a16:creationId xmlns:a16="http://schemas.microsoft.com/office/drawing/2014/main" id="{77725E81-BD92-FA74-81A7-24FAC555DCEA}"/>
              </a:ext>
            </a:extLst>
          </p:cNvPr>
          <p:cNvSpPr>
            <a:spLocks noChangeArrowheads="1"/>
          </p:cNvSpPr>
          <p:nvPr/>
        </p:nvSpPr>
        <p:spPr bwMode="auto">
          <a:xfrm>
            <a:off x="738380" y="4520884"/>
            <a:ext cx="1158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Aptos Narrow" panose="020B00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79B0AE98-C697-957A-31AC-043747D17941}"/>
              </a:ext>
            </a:extLst>
          </p:cNvPr>
          <p:cNvSpPr>
            <a:spLocks noChangeArrowheads="1"/>
          </p:cNvSpPr>
          <p:nvPr/>
        </p:nvSpPr>
        <p:spPr bwMode="auto">
          <a:xfrm>
            <a:off x="681230" y="4116071"/>
            <a:ext cx="17303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Aptos Narrow" panose="020B00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D7ECAC39-84D1-807F-FE83-F3D2DB59A6B8}"/>
              </a:ext>
            </a:extLst>
          </p:cNvPr>
          <p:cNvSpPr>
            <a:spLocks noChangeArrowheads="1"/>
          </p:cNvSpPr>
          <p:nvPr/>
        </p:nvSpPr>
        <p:spPr bwMode="auto">
          <a:xfrm>
            <a:off x="681230" y="3716021"/>
            <a:ext cx="1730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Aptos Narrow" panose="020B00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1BE0C0F1-076C-35DF-CEEC-90CEF2B27974}"/>
              </a:ext>
            </a:extLst>
          </p:cNvPr>
          <p:cNvSpPr>
            <a:spLocks noChangeArrowheads="1"/>
          </p:cNvSpPr>
          <p:nvPr/>
        </p:nvSpPr>
        <p:spPr bwMode="auto">
          <a:xfrm>
            <a:off x="681230" y="3312796"/>
            <a:ext cx="1730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Aptos Narrow" panose="020B00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BF2C2AD8-3883-BF6C-1B35-34BBAB4A778F}"/>
              </a:ext>
            </a:extLst>
          </p:cNvPr>
          <p:cNvSpPr>
            <a:spLocks noChangeArrowheads="1"/>
          </p:cNvSpPr>
          <p:nvPr/>
        </p:nvSpPr>
        <p:spPr bwMode="auto">
          <a:xfrm>
            <a:off x="681230" y="2909571"/>
            <a:ext cx="1730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Aptos Narrow" panose="020B00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5A89D0BF-929A-C1D8-7C45-6B604A95204F}"/>
              </a:ext>
            </a:extLst>
          </p:cNvPr>
          <p:cNvSpPr>
            <a:spLocks noChangeArrowheads="1"/>
          </p:cNvSpPr>
          <p:nvPr/>
        </p:nvSpPr>
        <p:spPr bwMode="auto">
          <a:xfrm>
            <a:off x="622492" y="2506346"/>
            <a:ext cx="230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Aptos Narrow" panose="020B00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60EE8F15-1E28-2300-E79F-B1755872C41C}"/>
              </a:ext>
            </a:extLst>
          </p:cNvPr>
          <p:cNvSpPr>
            <a:spLocks noChangeArrowheads="1"/>
          </p:cNvSpPr>
          <p:nvPr/>
        </p:nvSpPr>
        <p:spPr bwMode="auto">
          <a:xfrm>
            <a:off x="427556" y="3381852"/>
            <a:ext cx="5080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595959"/>
                </a:solidFill>
                <a:effectLst/>
                <a:latin typeface="Aptos Narrow" panose="020B00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8" name="Picture 47">
            <a:extLst>
              <a:ext uri="{FF2B5EF4-FFF2-40B4-BE49-F238E27FC236}">
                <a16:creationId xmlns:a16="http://schemas.microsoft.com/office/drawing/2014/main" id="{D865B0F1-20B1-10A3-6552-3DE7178AC428}"/>
              </a:ext>
            </a:extLst>
          </p:cNvPr>
          <p:cNvPicPr>
            <a:picLocks noChangeAspect="1"/>
          </p:cNvPicPr>
          <p:nvPr/>
        </p:nvPicPr>
        <p:blipFill>
          <a:blip r:embed="rId3"/>
          <a:stretch>
            <a:fillRect/>
          </a:stretch>
        </p:blipFill>
        <p:spPr>
          <a:xfrm>
            <a:off x="868892" y="4597084"/>
            <a:ext cx="3590218" cy="892025"/>
          </a:xfrm>
          <a:prstGeom prst="rect">
            <a:avLst/>
          </a:prstGeom>
        </p:spPr>
      </p:pic>
      <p:sp>
        <p:nvSpPr>
          <p:cNvPr id="50" name="TextBox 49">
            <a:extLst>
              <a:ext uri="{FF2B5EF4-FFF2-40B4-BE49-F238E27FC236}">
                <a16:creationId xmlns:a16="http://schemas.microsoft.com/office/drawing/2014/main" id="{3EF06479-7006-A7BF-6545-34A1158CDDBB}"/>
              </a:ext>
            </a:extLst>
          </p:cNvPr>
          <p:cNvSpPr txBox="1"/>
          <p:nvPr/>
        </p:nvSpPr>
        <p:spPr>
          <a:xfrm>
            <a:off x="359820" y="1554480"/>
            <a:ext cx="4368523" cy="707886"/>
          </a:xfrm>
          <a:prstGeom prst="rect">
            <a:avLst/>
          </a:prstGeom>
          <a:noFill/>
        </p:spPr>
        <p:txBody>
          <a:bodyPr wrap="square">
            <a:spAutoFit/>
          </a:bodyPr>
          <a:lstStyle/>
          <a:p>
            <a:pPr algn="ctr"/>
            <a:r>
              <a:rPr lang="en-US" sz="2000" b="1">
                <a:solidFill>
                  <a:schemeClr val="accent1"/>
                </a:solidFill>
                <a:latin typeface="Aptos" panose="020B0004020202020204" pitchFamily="34" charset="0"/>
              </a:rPr>
              <a:t>Projected loss of aid to education</a:t>
            </a:r>
          </a:p>
          <a:p>
            <a:pPr algn="ctr"/>
            <a:r>
              <a:rPr lang="en-GB" sz="2000">
                <a:latin typeface="Aptos" panose="020B0004020202020204" pitchFamily="34" charset="0"/>
              </a:rPr>
              <a:t>Change from 2023 values (%)</a:t>
            </a:r>
            <a:endParaRPr lang="en-GB" sz="2000" b="1">
              <a:latin typeface="Aptos" panose="020B0004020202020204" pitchFamily="34" charset="0"/>
            </a:endParaRPr>
          </a:p>
        </p:txBody>
      </p:sp>
      <p:sp>
        <p:nvSpPr>
          <p:cNvPr id="51" name="TextBox 50">
            <a:extLst>
              <a:ext uri="{FF2B5EF4-FFF2-40B4-BE49-F238E27FC236}">
                <a16:creationId xmlns:a16="http://schemas.microsoft.com/office/drawing/2014/main" id="{33EB5AC2-5D71-E50F-7D4A-50B934CB166C}"/>
              </a:ext>
            </a:extLst>
          </p:cNvPr>
          <p:cNvSpPr txBox="1"/>
          <p:nvPr/>
        </p:nvSpPr>
        <p:spPr>
          <a:xfrm>
            <a:off x="5258515" y="2900413"/>
            <a:ext cx="3214841" cy="1631216"/>
          </a:xfrm>
          <a:prstGeom prst="rect">
            <a:avLst/>
          </a:prstGeom>
          <a:noFill/>
        </p:spPr>
        <p:txBody>
          <a:bodyPr wrap="square">
            <a:spAutoFit/>
          </a:bodyPr>
          <a:lstStyle/>
          <a:p>
            <a:r>
              <a:rPr lang="en-US" sz="2000" kern="100">
                <a:effectLst/>
                <a:latin typeface="Aptos" panose="020B0004020202020204" pitchFamily="34" charset="0"/>
                <a:ea typeface="Aptos" panose="020B0004020202020204" pitchFamily="34" charset="0"/>
                <a:cs typeface="Arial" panose="020B0604020202020204" pitchFamily="34" charset="0"/>
              </a:rPr>
              <a:t>The projected cuts could halve</a:t>
            </a:r>
            <a:r>
              <a:rPr lang="en-US" sz="2000" kern="100">
                <a:latin typeface="Aptos" panose="020B0004020202020204" pitchFamily="34" charset="0"/>
                <a:ea typeface="Aptos" panose="020B0004020202020204" pitchFamily="34" charset="0"/>
                <a:cs typeface="Arial" panose="020B0604020202020204" pitchFamily="34" charset="0"/>
              </a:rPr>
              <a:t> the amount of aid to education being received by countries such as </a:t>
            </a:r>
            <a:r>
              <a:rPr lang="en-US" sz="2000" b="1" kern="100">
                <a:solidFill>
                  <a:schemeClr val="accent2"/>
                </a:solidFill>
                <a:latin typeface="Aptos" panose="020B0004020202020204" pitchFamily="34" charset="0"/>
                <a:ea typeface="Aptos" panose="020B0004020202020204" pitchFamily="34" charset="0"/>
                <a:cs typeface="Arial" panose="020B0604020202020204" pitchFamily="34" charset="0"/>
              </a:rPr>
              <a:t>Liberia</a:t>
            </a:r>
            <a:r>
              <a:rPr lang="en-US" sz="2000" kern="100">
                <a:latin typeface="Aptos" panose="020B0004020202020204" pitchFamily="34" charset="0"/>
                <a:ea typeface="Aptos" panose="020B0004020202020204" pitchFamily="34" charset="0"/>
                <a:cs typeface="Arial" panose="020B0604020202020204" pitchFamily="34" charset="0"/>
              </a:rPr>
              <a:t> and </a:t>
            </a:r>
            <a:r>
              <a:rPr lang="en-US" sz="2000" b="1" kern="100">
                <a:solidFill>
                  <a:schemeClr val="accent2"/>
                </a:solidFill>
                <a:latin typeface="Aptos" panose="020B0004020202020204" pitchFamily="34" charset="0"/>
                <a:ea typeface="Aptos" panose="020B0004020202020204" pitchFamily="34" charset="0"/>
                <a:cs typeface="Arial" panose="020B0604020202020204" pitchFamily="34" charset="0"/>
              </a:rPr>
              <a:t>Chad</a:t>
            </a:r>
            <a:endParaRPr lang="en-US" sz="2000"/>
          </a:p>
        </p:txBody>
      </p:sp>
      <p:sp>
        <p:nvSpPr>
          <p:cNvPr id="53" name="Title 1">
            <a:extLst>
              <a:ext uri="{FF2B5EF4-FFF2-40B4-BE49-F238E27FC236}">
                <a16:creationId xmlns:a16="http://schemas.microsoft.com/office/drawing/2014/main" id="{FC826370-D56D-693C-26C6-FEEDFD071989}"/>
              </a:ext>
            </a:extLst>
          </p:cNvPr>
          <p:cNvSpPr>
            <a:spLocks noGrp="1"/>
          </p:cNvSpPr>
          <p:nvPr>
            <p:ph type="title"/>
          </p:nvPr>
        </p:nvSpPr>
        <p:spPr>
          <a:xfrm>
            <a:off x="274320" y="182880"/>
            <a:ext cx="7276393" cy="594991"/>
          </a:xfrm>
        </p:spPr>
        <p:txBody>
          <a:bodyPr anchor="t" anchorCtr="0">
            <a:normAutofit fontScale="90000"/>
          </a:bodyPr>
          <a:lstStyle/>
          <a:p>
            <a:pPr>
              <a:lnSpc>
                <a:spcPct val="100000"/>
              </a:lnSpc>
            </a:pPr>
            <a:r>
              <a:rPr lang="en-US" sz="4000" dirty="0">
                <a:latin typeface="Aptos" panose="020B0004020202020204" pitchFamily="34" charset="0"/>
              </a:rPr>
              <a:t>Falls in aid will affect some countries particularly hard</a:t>
            </a:r>
            <a:endParaRPr lang="en-US" sz="4000" b="1" dirty="0">
              <a:solidFill>
                <a:srgbClr val="23305F"/>
              </a:solidFill>
              <a:latin typeface="Aptos" panose="020B0004020202020204" pitchFamily="34" charset="0"/>
            </a:endParaRPr>
          </a:p>
        </p:txBody>
      </p:sp>
    </p:spTree>
    <p:extLst>
      <p:ext uri="{BB962C8B-B14F-4D97-AF65-F5344CB8AC3E}">
        <p14:creationId xmlns:p14="http://schemas.microsoft.com/office/powerpoint/2010/main" val="349152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50"/>
                                        <p:tgtEl>
                                          <p:spTgt spid="17"/>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250"/>
                                        <p:tgtEl>
                                          <p:spTgt spid="18"/>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250"/>
                                        <p:tgtEl>
                                          <p:spTgt spid="19"/>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250"/>
                                        <p:tgtEl>
                                          <p:spTgt spid="20"/>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250"/>
                                        <p:tgtEl>
                                          <p:spTgt spid="21"/>
                                        </p:tgtEl>
                                      </p:cBhvr>
                                    </p:animEffect>
                                  </p:childTnLst>
                                </p:cTn>
                              </p:par>
                            </p:childTnLst>
                          </p:cTn>
                        </p:par>
                        <p:par>
                          <p:cTn id="24" fill="hold">
                            <p:stCondLst>
                              <p:cond delay="1250"/>
                            </p:stCondLst>
                            <p:childTnLst>
                              <p:par>
                                <p:cTn id="25" presetID="2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50"/>
                                        <p:tgtEl>
                                          <p:spTgt spid="22"/>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childTnLst>
                          </p:cTn>
                        </p:par>
                        <p:par>
                          <p:cTn id="36" fill="hold">
                            <p:stCondLst>
                              <p:cond delay="2500"/>
                            </p:stCondLst>
                            <p:childTnLst>
                              <p:par>
                                <p:cTn id="37" presetID="22" presetClass="entr" presetSubtype="4"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Effect transition="in" filter="wipe(down)">
                                      <p:cBhvr>
                                        <p:cTn id="5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p:bldP spid="15" grpId="0"/>
      <p:bldP spid="17" grpId="0"/>
      <p:bldP spid="18" grpId="0"/>
      <p:bldP spid="19" grpId="0"/>
      <p:bldP spid="20" grpId="0"/>
      <p:bldP spid="21" grpId="0"/>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roject orange">
            <a:hlinkClick r:id="" action="ppaction://media"/>
            <a:extLst>
              <a:ext uri="{FF2B5EF4-FFF2-40B4-BE49-F238E27FC236}">
                <a16:creationId xmlns:a16="http://schemas.microsoft.com/office/drawing/2014/main" id="{09CAAAB2-AB0F-596F-A1A2-7EBA597D3B80}"/>
              </a:ext>
            </a:extLst>
          </p:cNvPr>
          <p:cNvPicPr>
            <a:picLocks noChangeAspect="1"/>
          </p:cNvPicPr>
          <p:nvPr>
            <a:videoFile r:link="rId2"/>
            <p:extLst>
              <p:ext uri="{DAA4B4D4-6D71-4841-9C94-3DE7FCFB9230}">
                <p14:media xmlns:p14="http://schemas.microsoft.com/office/powerpoint/2010/main" r:embed="rId1"/>
              </p:ext>
            </p:extLst>
          </p:nvPr>
        </p:nvPicPr>
        <p:blipFill>
          <a:blip r:embed="rId5"/>
          <a:srcRect l="9997"/>
          <a:stretch/>
        </p:blipFill>
        <p:spPr>
          <a:xfrm>
            <a:off x="236976" y="1537866"/>
            <a:ext cx="6697223" cy="4660445"/>
          </a:xfrm>
          <a:prstGeom prst="rect">
            <a:avLst/>
          </a:prstGeom>
        </p:spPr>
      </p:pic>
      <p:sp>
        <p:nvSpPr>
          <p:cNvPr id="2" name="Title 1">
            <a:extLst>
              <a:ext uri="{FF2B5EF4-FFF2-40B4-BE49-F238E27FC236}">
                <a16:creationId xmlns:a16="http://schemas.microsoft.com/office/drawing/2014/main" id="{3F3B09E4-6BD5-F697-BDF5-B2EFE5AE8E7E}"/>
              </a:ext>
            </a:extLst>
          </p:cNvPr>
          <p:cNvSpPr>
            <a:spLocks noGrp="1"/>
          </p:cNvSpPr>
          <p:nvPr>
            <p:ph type="title"/>
          </p:nvPr>
        </p:nvSpPr>
        <p:spPr>
          <a:xfrm>
            <a:off x="274320" y="182880"/>
            <a:ext cx="6780283" cy="594991"/>
          </a:xfrm>
        </p:spPr>
        <p:txBody>
          <a:bodyPr anchor="t" anchorCtr="0"/>
          <a:lstStyle/>
          <a:p>
            <a:pPr>
              <a:lnSpc>
                <a:spcPct val="100000"/>
              </a:lnSpc>
            </a:pPr>
            <a:r>
              <a:rPr lang="en-US"/>
              <a:t>Project-based </a:t>
            </a:r>
            <a:r>
              <a:rPr lang="en-US" dirty="0"/>
              <a:t>funding </a:t>
            </a:r>
            <a:br>
              <a:rPr lang="en-US"/>
            </a:br>
            <a:r>
              <a:rPr lang="en-US" dirty="0"/>
              <a:t>is increasing</a:t>
            </a:r>
            <a:endParaRPr lang="en-US"/>
          </a:p>
        </p:txBody>
      </p:sp>
      <p:sp>
        <p:nvSpPr>
          <p:cNvPr id="6" name="Rectangle 3">
            <a:extLst>
              <a:ext uri="{FF2B5EF4-FFF2-40B4-BE49-F238E27FC236}">
                <a16:creationId xmlns:a16="http://schemas.microsoft.com/office/drawing/2014/main" id="{9A03A879-476E-92CE-F7E0-797414EEF1D0}"/>
              </a:ext>
            </a:extLst>
          </p:cNvPr>
          <p:cNvSpPr>
            <a:spLocks noChangeArrowheads="1"/>
          </p:cNvSpPr>
          <p:nvPr/>
        </p:nvSpPr>
        <p:spPr bwMode="auto">
          <a:xfrm>
            <a:off x="447472" y="5927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4C100487-B120-55CD-DFF3-7FA2E9A3BB02}"/>
              </a:ext>
            </a:extLst>
          </p:cNvPr>
          <p:cNvSpPr txBox="1"/>
          <p:nvPr/>
        </p:nvSpPr>
        <p:spPr>
          <a:xfrm>
            <a:off x="6313237" y="2350322"/>
            <a:ext cx="2722479" cy="2554545"/>
          </a:xfrm>
          <a:prstGeom prst="rect">
            <a:avLst/>
          </a:prstGeom>
          <a:noFill/>
        </p:spPr>
        <p:txBody>
          <a:bodyPr wrap="square">
            <a:spAutoFit/>
          </a:bodyPr>
          <a:lstStyle/>
          <a:p>
            <a:r>
              <a:rPr lang="en-GB" sz="2000" kern="100" noProof="0">
                <a:effectLst/>
                <a:latin typeface="Aptos" panose="020B0004020202020204" pitchFamily="34" charset="0"/>
                <a:ea typeface="Aptos" panose="020B0004020202020204" pitchFamily="34" charset="0"/>
                <a:cs typeface="Arial" panose="020B0604020202020204" pitchFamily="34" charset="0"/>
              </a:rPr>
              <a:t>The share of bilateral aid channelled through projects has risen from </a:t>
            </a:r>
            <a:r>
              <a:rPr lang="en-GB" sz="2000" b="1" kern="100" noProof="0">
                <a:solidFill>
                  <a:schemeClr val="accent2"/>
                </a:solidFill>
                <a:effectLst/>
                <a:latin typeface="Aptos" panose="020B0004020202020204" pitchFamily="34" charset="0"/>
                <a:ea typeface="Aptos" panose="020B0004020202020204" pitchFamily="34" charset="0"/>
                <a:cs typeface="Arial" panose="020B0604020202020204" pitchFamily="34" charset="0"/>
              </a:rPr>
              <a:t>55%</a:t>
            </a:r>
            <a:r>
              <a:rPr lang="en-GB" sz="2000" kern="100" noProof="0">
                <a:effectLst/>
                <a:latin typeface="Aptos" panose="020B0004020202020204" pitchFamily="34" charset="0"/>
                <a:ea typeface="Aptos" panose="020B0004020202020204" pitchFamily="34" charset="0"/>
                <a:cs typeface="Arial" panose="020B0604020202020204" pitchFamily="34" charset="0"/>
              </a:rPr>
              <a:t> to </a:t>
            </a:r>
            <a:r>
              <a:rPr lang="en-GB" sz="2000" b="1" kern="100" noProof="0">
                <a:solidFill>
                  <a:schemeClr val="accent2"/>
                </a:solidFill>
                <a:effectLst/>
                <a:latin typeface="Aptos" panose="020B0004020202020204" pitchFamily="34" charset="0"/>
                <a:ea typeface="Aptos" panose="020B0004020202020204" pitchFamily="34" charset="0"/>
                <a:cs typeface="Arial" panose="020B0604020202020204" pitchFamily="34" charset="0"/>
              </a:rPr>
              <a:t>64%</a:t>
            </a:r>
            <a:r>
              <a:rPr lang="en-GB" sz="2000" kern="100" noProof="0">
                <a:effectLst/>
                <a:latin typeface="Aptos" panose="020B0004020202020204" pitchFamily="34" charset="0"/>
                <a:ea typeface="Aptos" panose="020B0004020202020204" pitchFamily="34" charset="0"/>
                <a:cs typeface="Arial" panose="020B0604020202020204" pitchFamily="34" charset="0"/>
              </a:rPr>
              <a:t> from 2010 to 2022.</a:t>
            </a:r>
          </a:p>
          <a:p>
            <a:endParaRPr lang="en-GB" sz="2000" kern="100" noProof="0">
              <a:latin typeface="Aptos" panose="020B0004020202020204" pitchFamily="34" charset="0"/>
              <a:ea typeface="Aptos" panose="020B0004020202020204" pitchFamily="34" charset="0"/>
              <a:cs typeface="Arial" panose="020B0604020202020204" pitchFamily="34" charset="0"/>
            </a:endParaRPr>
          </a:p>
          <a:p>
            <a:r>
              <a:rPr lang="en-GB" sz="2000" kern="100" noProof="0">
                <a:effectLst/>
                <a:latin typeface="Aptos" panose="020B0004020202020204" pitchFamily="34" charset="0"/>
                <a:ea typeface="Aptos" panose="020B0004020202020204" pitchFamily="34" charset="0"/>
                <a:cs typeface="Arial" panose="020B0604020202020204" pitchFamily="34" charset="0"/>
              </a:rPr>
              <a:t>…resulting in </a:t>
            </a:r>
            <a:r>
              <a:rPr lang="en-GB" sz="2000" b="1" kern="100" noProof="0">
                <a:effectLst/>
                <a:latin typeface="Aptos" panose="020B0004020202020204" pitchFamily="34" charset="0"/>
                <a:ea typeface="Aptos" panose="020B0004020202020204" pitchFamily="34" charset="0"/>
                <a:cs typeface="Arial" panose="020B0604020202020204" pitchFamily="34" charset="0"/>
              </a:rPr>
              <a:t>aid fragmentation</a:t>
            </a:r>
            <a:r>
              <a:rPr lang="en-GB" sz="2000" kern="100" noProof="0">
                <a:effectLst/>
                <a:latin typeface="Aptos" panose="020B0004020202020204" pitchFamily="34" charset="0"/>
                <a:ea typeface="Aptos" panose="020B0004020202020204" pitchFamily="34" charset="0"/>
                <a:cs typeface="Arial" panose="020B0604020202020204" pitchFamily="34" charset="0"/>
              </a:rPr>
              <a:t> </a:t>
            </a:r>
            <a:endParaRPr lang="en-GB" sz="2000" noProof="0"/>
          </a:p>
        </p:txBody>
      </p:sp>
    </p:spTree>
    <p:extLst>
      <p:ext uri="{BB962C8B-B14F-4D97-AF65-F5344CB8AC3E}">
        <p14:creationId xmlns:p14="http://schemas.microsoft.com/office/powerpoint/2010/main" val="168199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00B1-F66B-359F-D3D5-BAC86B8698C6}"/>
            </a:ext>
          </a:extLst>
        </p:cNvPr>
        <p:cNvGrpSpPr/>
        <p:nvPr/>
      </p:nvGrpSpPr>
      <p:grpSpPr>
        <a:xfrm>
          <a:off x="0" y="0"/>
          <a:ext cx="0" cy="0"/>
          <a:chOff x="0" y="0"/>
          <a:chExt cx="0" cy="0"/>
        </a:xfrm>
      </p:grpSpPr>
      <p:pic>
        <p:nvPicPr>
          <p:cNvPr id="4" name="Education is more exposed to grants ">
            <a:hlinkClick r:id="" action="ppaction://media"/>
            <a:extLst>
              <a:ext uri="{FF2B5EF4-FFF2-40B4-BE49-F238E27FC236}">
                <a16:creationId xmlns:a16="http://schemas.microsoft.com/office/drawing/2014/main" id="{942847C8-E468-3776-4E4A-DCC016C0C627}"/>
              </a:ext>
            </a:extLst>
          </p:cNvPr>
          <p:cNvPicPr>
            <a:picLocks noChangeAspect="1"/>
          </p:cNvPicPr>
          <p:nvPr>
            <a:videoFile r:link="rId2"/>
            <p:extLst>
              <p:ext uri="{DAA4B4D4-6D71-4841-9C94-3DE7FCFB9230}">
                <p14:media xmlns:p14="http://schemas.microsoft.com/office/powerpoint/2010/main" r:embed="rId1"/>
              </p:ext>
            </p:extLst>
          </p:nvPr>
        </p:nvPicPr>
        <p:blipFill>
          <a:blip r:embed="rId5"/>
          <a:srcRect t="20703" b="4001"/>
          <a:stretch/>
        </p:blipFill>
        <p:spPr>
          <a:xfrm>
            <a:off x="88433" y="2619258"/>
            <a:ext cx="8596560" cy="3640987"/>
          </a:xfrm>
          <a:prstGeom prst="rect">
            <a:avLst/>
          </a:prstGeom>
        </p:spPr>
      </p:pic>
      <p:sp>
        <p:nvSpPr>
          <p:cNvPr id="2" name="Title 1">
            <a:extLst>
              <a:ext uri="{FF2B5EF4-FFF2-40B4-BE49-F238E27FC236}">
                <a16:creationId xmlns:a16="http://schemas.microsoft.com/office/drawing/2014/main" id="{477064EC-5C56-6B4B-66CA-5C32FD462B6F}"/>
              </a:ext>
            </a:extLst>
          </p:cNvPr>
          <p:cNvSpPr>
            <a:spLocks noGrp="1"/>
          </p:cNvSpPr>
          <p:nvPr>
            <p:ph type="title"/>
          </p:nvPr>
        </p:nvSpPr>
        <p:spPr>
          <a:xfrm>
            <a:off x="274320" y="182880"/>
            <a:ext cx="5438654" cy="594991"/>
          </a:xfrm>
        </p:spPr>
        <p:txBody>
          <a:bodyPr anchor="t" anchorCtr="0">
            <a:normAutofit fontScale="90000"/>
          </a:bodyPr>
          <a:lstStyle/>
          <a:p>
            <a:pPr>
              <a:lnSpc>
                <a:spcPct val="100000"/>
              </a:lnSpc>
            </a:pPr>
            <a:r>
              <a:rPr lang="en-US" sz="4000" b="1">
                <a:solidFill>
                  <a:srgbClr val="23305F"/>
                </a:solidFill>
                <a:latin typeface="Aptos" panose="020B0004020202020204" pitchFamily="34" charset="0"/>
              </a:rPr>
              <a:t>Education faces multiple financing disadvantages</a:t>
            </a:r>
          </a:p>
        </p:txBody>
      </p:sp>
      <p:sp>
        <p:nvSpPr>
          <p:cNvPr id="7" name="Content Placeholder 2">
            <a:extLst>
              <a:ext uri="{FF2B5EF4-FFF2-40B4-BE49-F238E27FC236}">
                <a16:creationId xmlns:a16="http://schemas.microsoft.com/office/drawing/2014/main" id="{9E55593B-CA03-7A4C-9F61-69FEFA58D9BE}"/>
              </a:ext>
            </a:extLst>
          </p:cNvPr>
          <p:cNvSpPr txBox="1">
            <a:spLocks/>
          </p:cNvSpPr>
          <p:nvPr/>
        </p:nvSpPr>
        <p:spPr>
          <a:xfrm>
            <a:off x="365761" y="1371600"/>
            <a:ext cx="8532913" cy="49377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latin typeface="+mj-lt"/>
            </a:endParaRPr>
          </a:p>
          <a:p>
            <a:pPr marL="0" indent="0">
              <a:buNone/>
            </a:pPr>
            <a:endParaRPr lang="en-US" sz="2400">
              <a:solidFill>
                <a:srgbClr val="212121"/>
              </a:solidFill>
              <a:latin typeface="+mj-lt"/>
            </a:endParaRPr>
          </a:p>
        </p:txBody>
      </p:sp>
      <p:pic>
        <p:nvPicPr>
          <p:cNvPr id="3" name="Picture 2">
            <a:extLst>
              <a:ext uri="{FF2B5EF4-FFF2-40B4-BE49-F238E27FC236}">
                <a16:creationId xmlns:a16="http://schemas.microsoft.com/office/drawing/2014/main" id="{44576A1A-4085-40BB-7160-657144EF92CA}"/>
              </a:ext>
            </a:extLst>
          </p:cNvPr>
          <p:cNvPicPr>
            <a:picLocks noChangeAspect="1"/>
          </p:cNvPicPr>
          <p:nvPr/>
        </p:nvPicPr>
        <p:blipFill>
          <a:blip r:embed="rId6"/>
          <a:stretch>
            <a:fillRect/>
          </a:stretch>
        </p:blipFill>
        <p:spPr>
          <a:xfrm>
            <a:off x="6427474" y="239974"/>
            <a:ext cx="1209844" cy="800212"/>
          </a:xfrm>
          <a:prstGeom prst="rect">
            <a:avLst/>
          </a:prstGeom>
        </p:spPr>
      </p:pic>
      <p:sp>
        <p:nvSpPr>
          <p:cNvPr id="11" name="TextBox 10">
            <a:extLst>
              <a:ext uri="{FF2B5EF4-FFF2-40B4-BE49-F238E27FC236}">
                <a16:creationId xmlns:a16="http://schemas.microsoft.com/office/drawing/2014/main" id="{606313EB-A7A6-0DB3-4B09-55E1007FBC7A}"/>
              </a:ext>
            </a:extLst>
          </p:cNvPr>
          <p:cNvSpPr txBox="1"/>
          <p:nvPr/>
        </p:nvSpPr>
        <p:spPr>
          <a:xfrm>
            <a:off x="274320" y="1554480"/>
            <a:ext cx="8224786" cy="1015663"/>
          </a:xfrm>
          <a:prstGeom prst="rect">
            <a:avLst/>
          </a:prstGeom>
          <a:noFill/>
        </p:spPr>
        <p:txBody>
          <a:bodyPr wrap="square" rtlCol="0">
            <a:spAutoFit/>
          </a:bodyPr>
          <a:lstStyle/>
          <a:p>
            <a:r>
              <a:rPr lang="en-GB" sz="2000" dirty="0">
                <a:latin typeface="Aptos" panose="020B0004020202020204" pitchFamily="34" charset="0"/>
              </a:rPr>
              <a:t>1. Education </a:t>
            </a:r>
            <a:r>
              <a:rPr lang="en-GB" sz="2000" b="1">
                <a:latin typeface="Aptos" panose="020B0004020202020204" pitchFamily="34" charset="0"/>
              </a:rPr>
              <a:t>lesser priority</a:t>
            </a:r>
            <a:r>
              <a:rPr lang="en-GB" sz="2000" dirty="0">
                <a:latin typeface="Aptos" panose="020B0004020202020204" pitchFamily="34" charset="0"/>
              </a:rPr>
              <a:t> than health or energy</a:t>
            </a:r>
          </a:p>
          <a:p>
            <a:r>
              <a:rPr lang="en-GB" sz="2000">
                <a:latin typeface="Aptos" panose="020B0004020202020204" pitchFamily="34" charset="0"/>
              </a:rPr>
              <a:t>2</a:t>
            </a:r>
            <a:r>
              <a:rPr lang="en-GB" sz="2000" dirty="0">
                <a:latin typeface="Aptos" panose="020B0004020202020204" pitchFamily="34" charset="0"/>
              </a:rPr>
              <a:t>. Education not suited to </a:t>
            </a:r>
            <a:r>
              <a:rPr lang="en-GB" sz="2000" b="1">
                <a:latin typeface="Aptos" panose="020B0004020202020204" pitchFamily="34" charset="0"/>
              </a:rPr>
              <a:t>results-based</a:t>
            </a:r>
            <a:r>
              <a:rPr lang="en-GB" sz="2000" dirty="0">
                <a:latin typeface="Aptos" panose="020B0004020202020204" pitchFamily="34" charset="0"/>
              </a:rPr>
              <a:t> aid</a:t>
            </a:r>
          </a:p>
          <a:p>
            <a:r>
              <a:rPr lang="en-GB" sz="2000">
                <a:latin typeface="Aptos" panose="020B0004020202020204" pitchFamily="34" charset="0"/>
              </a:rPr>
              <a:t>3. Education more likely to rely on </a:t>
            </a:r>
            <a:r>
              <a:rPr lang="en-GB" sz="2000" b="1">
                <a:latin typeface="Aptos" panose="020B0004020202020204" pitchFamily="34" charset="0"/>
              </a:rPr>
              <a:t>grants</a:t>
            </a:r>
          </a:p>
        </p:txBody>
      </p:sp>
    </p:spTree>
    <p:extLst>
      <p:ext uri="{BB962C8B-B14F-4D97-AF65-F5344CB8AC3E}">
        <p14:creationId xmlns:p14="http://schemas.microsoft.com/office/powerpoint/2010/main" val="42321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A93CD-684C-B565-37E8-8BB584344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AE629F-4EF7-2B8B-1BFA-A18214EF3DC5}"/>
              </a:ext>
            </a:extLst>
          </p:cNvPr>
          <p:cNvSpPr>
            <a:spLocks noGrp="1"/>
          </p:cNvSpPr>
          <p:nvPr>
            <p:ph type="title"/>
          </p:nvPr>
        </p:nvSpPr>
        <p:spPr>
          <a:xfrm>
            <a:off x="274320" y="182880"/>
            <a:ext cx="6498502" cy="594991"/>
          </a:xfrm>
        </p:spPr>
        <p:txBody>
          <a:bodyPr anchor="t" anchorCtr="0">
            <a:noAutofit/>
          </a:bodyPr>
          <a:lstStyle/>
          <a:p>
            <a:pPr>
              <a:lnSpc>
                <a:spcPct val="100000"/>
              </a:lnSpc>
            </a:pPr>
            <a:r>
              <a:rPr lang="en-US" sz="3500" b="1" dirty="0">
                <a:solidFill>
                  <a:srgbClr val="23305F"/>
                </a:solidFill>
                <a:latin typeface="Aptos" panose="020B0004020202020204" pitchFamily="34" charset="0"/>
              </a:rPr>
              <a:t>It is hard to define education financing in </a:t>
            </a:r>
            <a:r>
              <a:rPr lang="en-US" sz="3500" b="1">
                <a:solidFill>
                  <a:srgbClr val="23305F"/>
                </a:solidFill>
                <a:latin typeface="Aptos" panose="020B0004020202020204" pitchFamily="34" charset="0"/>
              </a:rPr>
              <a:t>crises</a:t>
            </a:r>
            <a:r>
              <a:rPr lang="en-US" sz="3500" b="1" dirty="0">
                <a:solidFill>
                  <a:srgbClr val="23305F"/>
                </a:solidFill>
                <a:latin typeface="Aptos" panose="020B0004020202020204" pitchFamily="34" charset="0"/>
              </a:rPr>
              <a:t>  </a:t>
            </a:r>
          </a:p>
        </p:txBody>
      </p:sp>
      <p:sp>
        <p:nvSpPr>
          <p:cNvPr id="7" name="Content Placeholder 2">
            <a:extLst>
              <a:ext uri="{FF2B5EF4-FFF2-40B4-BE49-F238E27FC236}">
                <a16:creationId xmlns:a16="http://schemas.microsoft.com/office/drawing/2014/main" id="{28879891-E8F5-804F-7405-E2ED3F14451D}"/>
              </a:ext>
            </a:extLst>
          </p:cNvPr>
          <p:cNvSpPr txBox="1">
            <a:spLocks/>
          </p:cNvSpPr>
          <p:nvPr/>
        </p:nvSpPr>
        <p:spPr>
          <a:xfrm>
            <a:off x="365761" y="3155616"/>
            <a:ext cx="4266457" cy="31537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latin typeface="+mj-lt"/>
            </a:endParaRPr>
          </a:p>
          <a:p>
            <a:pPr marL="0" indent="0">
              <a:buNone/>
            </a:pPr>
            <a:endParaRPr lang="en-US" sz="2400">
              <a:solidFill>
                <a:srgbClr val="212121"/>
              </a:solidFill>
              <a:latin typeface="+mj-lt"/>
            </a:endParaRPr>
          </a:p>
        </p:txBody>
      </p:sp>
      <p:sp>
        <p:nvSpPr>
          <p:cNvPr id="10" name="TextBox 9">
            <a:extLst>
              <a:ext uri="{FF2B5EF4-FFF2-40B4-BE49-F238E27FC236}">
                <a16:creationId xmlns:a16="http://schemas.microsoft.com/office/drawing/2014/main" id="{DE6F11EF-437A-2842-2CD5-5E20C820E83C}"/>
              </a:ext>
            </a:extLst>
          </p:cNvPr>
          <p:cNvSpPr txBox="1"/>
          <p:nvPr/>
        </p:nvSpPr>
        <p:spPr>
          <a:xfrm>
            <a:off x="4572000" y="1828800"/>
            <a:ext cx="3922295" cy="3785652"/>
          </a:xfrm>
          <a:prstGeom prst="rect">
            <a:avLst/>
          </a:prstGeom>
          <a:noFill/>
        </p:spPr>
        <p:txBody>
          <a:bodyPr wrap="square">
            <a:spAutoFit/>
          </a:bodyPr>
          <a:lstStyle/>
          <a:p>
            <a:pPr algn="l"/>
            <a:r>
              <a:rPr lang="en-US" sz="2000" b="0" i="0" u="none" strike="noStrike" baseline="0"/>
              <a:t>Education </a:t>
            </a:r>
            <a:r>
              <a:rPr lang="en-US" sz="2000"/>
              <a:t>financing in crisis contexts has both humanitarian and development objectives</a:t>
            </a:r>
          </a:p>
          <a:p>
            <a:pPr algn="l"/>
            <a:endParaRPr lang="en-US" sz="2000" b="0" i="0" u="none" strike="noStrike" baseline="0"/>
          </a:p>
          <a:p>
            <a:pPr algn="l"/>
            <a:r>
              <a:rPr lang="en-US" sz="2000" b="0" i="0" u="none" strike="noStrike" baseline="0"/>
              <a:t>Yet reporting systems continue to categorize interventions as either humanitarian or development in somewhat arbitrary ways</a:t>
            </a:r>
          </a:p>
          <a:p>
            <a:pPr algn="l"/>
            <a:endParaRPr lang="en-US" sz="2000" b="0" i="0" u="none" strike="noStrike" baseline="0"/>
          </a:p>
          <a:p>
            <a:pPr algn="l"/>
            <a:r>
              <a:rPr lang="en-US" sz="2000" b="0" i="0" u="none" strike="noStrike" baseline="0"/>
              <a:t>This limits the ability to monitor consistently education financing in crisis contexts</a:t>
            </a:r>
            <a:endParaRPr lang="en-US" sz="2000"/>
          </a:p>
        </p:txBody>
      </p:sp>
      <p:pic>
        <p:nvPicPr>
          <p:cNvPr id="13" name="Picture 12">
            <a:extLst>
              <a:ext uri="{FF2B5EF4-FFF2-40B4-BE49-F238E27FC236}">
                <a16:creationId xmlns:a16="http://schemas.microsoft.com/office/drawing/2014/main" id="{C27A1C46-654A-985F-A3F8-F2932DB7C5D0}"/>
              </a:ext>
            </a:extLst>
          </p:cNvPr>
          <p:cNvPicPr>
            <a:picLocks noChangeAspect="1"/>
          </p:cNvPicPr>
          <p:nvPr/>
        </p:nvPicPr>
        <p:blipFill>
          <a:blip r:embed="rId3"/>
          <a:stretch>
            <a:fillRect/>
          </a:stretch>
        </p:blipFill>
        <p:spPr>
          <a:xfrm>
            <a:off x="6167288" y="162826"/>
            <a:ext cx="1649341" cy="787186"/>
          </a:xfrm>
          <a:prstGeom prst="rect">
            <a:avLst/>
          </a:prstGeom>
        </p:spPr>
      </p:pic>
      <p:pic>
        <p:nvPicPr>
          <p:cNvPr id="2052" name="Picture 4">
            <a:extLst>
              <a:ext uri="{FF2B5EF4-FFF2-40B4-BE49-F238E27FC236}">
                <a16:creationId xmlns:a16="http://schemas.microsoft.com/office/drawing/2014/main" id="{F846A4D8-BFA0-1DEB-4E0F-539686AE0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1" y="1778000"/>
            <a:ext cx="4165600" cy="416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013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126D6-7ABD-2E00-98AC-E2D6A22DEDB1}"/>
              </a:ext>
            </a:extLst>
          </p:cNvPr>
          <p:cNvSpPr>
            <a:spLocks noGrp="1"/>
          </p:cNvSpPr>
          <p:nvPr>
            <p:ph type="title"/>
          </p:nvPr>
        </p:nvSpPr>
        <p:spPr>
          <a:xfrm>
            <a:off x="274320" y="182880"/>
            <a:ext cx="6281612" cy="594991"/>
          </a:xfrm>
        </p:spPr>
        <p:txBody>
          <a:bodyPr anchor="t" anchorCtr="0"/>
          <a:lstStyle/>
          <a:p>
            <a:pPr>
              <a:lnSpc>
                <a:spcPct val="100000"/>
              </a:lnSpc>
            </a:pPr>
            <a:r>
              <a:rPr lang="en-US" sz="3500" dirty="0"/>
              <a:t>It is hard to track funding </a:t>
            </a:r>
            <a:br>
              <a:rPr lang="en-US" sz="3500"/>
            </a:br>
            <a:r>
              <a:rPr lang="en-US" sz="3500" dirty="0"/>
              <a:t>for education in </a:t>
            </a:r>
            <a:r>
              <a:rPr lang="en-US" sz="3500"/>
              <a:t>crises</a:t>
            </a:r>
            <a:r>
              <a:rPr lang="en-US" sz="3500" dirty="0"/>
              <a:t> too </a:t>
            </a:r>
            <a:endParaRPr lang="en-US" sz="3500"/>
          </a:p>
        </p:txBody>
      </p:sp>
      <p:pic>
        <p:nvPicPr>
          <p:cNvPr id="43" name="Picture 42">
            <a:extLst>
              <a:ext uri="{FF2B5EF4-FFF2-40B4-BE49-F238E27FC236}">
                <a16:creationId xmlns:a16="http://schemas.microsoft.com/office/drawing/2014/main" id="{C259D9D6-FC7F-F8F0-DFB3-ED3EC2B3A969}"/>
              </a:ext>
            </a:extLst>
          </p:cNvPr>
          <p:cNvPicPr>
            <a:picLocks noChangeAspect="1"/>
          </p:cNvPicPr>
          <p:nvPr/>
        </p:nvPicPr>
        <p:blipFill>
          <a:blip r:embed="rId3"/>
          <a:stretch>
            <a:fillRect/>
          </a:stretch>
        </p:blipFill>
        <p:spPr>
          <a:xfrm>
            <a:off x="6167288" y="162826"/>
            <a:ext cx="1649341" cy="787186"/>
          </a:xfrm>
          <a:prstGeom prst="rect">
            <a:avLst/>
          </a:prstGeom>
        </p:spPr>
      </p:pic>
      <p:sp>
        <p:nvSpPr>
          <p:cNvPr id="3082" name="TextBox 3081">
            <a:extLst>
              <a:ext uri="{FF2B5EF4-FFF2-40B4-BE49-F238E27FC236}">
                <a16:creationId xmlns:a16="http://schemas.microsoft.com/office/drawing/2014/main" id="{881F515E-4227-A723-7C48-CCD8FE833A52}"/>
              </a:ext>
            </a:extLst>
          </p:cNvPr>
          <p:cNvSpPr txBox="1"/>
          <p:nvPr/>
        </p:nvSpPr>
        <p:spPr>
          <a:xfrm>
            <a:off x="6167289" y="3003303"/>
            <a:ext cx="2623740" cy="1938992"/>
          </a:xfrm>
          <a:prstGeom prst="rect">
            <a:avLst/>
          </a:prstGeom>
          <a:noFill/>
        </p:spPr>
        <p:txBody>
          <a:bodyPr wrap="square">
            <a:spAutoFit/>
          </a:bodyPr>
          <a:lstStyle/>
          <a:p>
            <a:pPr algn="l"/>
            <a:r>
              <a:rPr lang="en-US" sz="2000" b="0" i="0" u="none" strike="noStrike" baseline="0"/>
              <a:t>The share of funding for education in crises through development aid increased</a:t>
            </a:r>
            <a:br>
              <a:rPr lang="en-US" sz="2000" b="0" i="0" u="none" strike="noStrike" baseline="0"/>
            </a:br>
            <a:r>
              <a:rPr lang="en-US" sz="2000" b="0" i="0" u="none" strike="noStrike" baseline="0"/>
              <a:t>f</a:t>
            </a:r>
            <a:r>
              <a:rPr lang="en-US" sz="2000" i="0" u="none" strike="noStrike" baseline="0"/>
              <a:t>rom </a:t>
            </a:r>
            <a:r>
              <a:rPr lang="en-US" sz="2000" b="1" i="0" u="none" strike="noStrike" baseline="0">
                <a:solidFill>
                  <a:schemeClr val="accent2"/>
                </a:solidFill>
              </a:rPr>
              <a:t>70%</a:t>
            </a:r>
            <a:r>
              <a:rPr lang="en-US" sz="2000" i="0" u="none" strike="noStrike" baseline="0"/>
              <a:t> in 2017 </a:t>
            </a:r>
            <a:br>
              <a:rPr lang="en-US" sz="2000" i="0" u="none" strike="noStrike" baseline="0"/>
            </a:br>
            <a:r>
              <a:rPr lang="en-US" sz="2000" i="0" u="none" strike="noStrike" baseline="0"/>
              <a:t>to </a:t>
            </a:r>
            <a:r>
              <a:rPr lang="en-US" sz="2000" b="1" i="0" u="none" strike="noStrike" baseline="0">
                <a:solidFill>
                  <a:schemeClr val="accent2"/>
                </a:solidFill>
              </a:rPr>
              <a:t>92% </a:t>
            </a:r>
            <a:r>
              <a:rPr lang="en-US" sz="2000"/>
              <a:t>in 2023</a:t>
            </a:r>
            <a:endParaRPr lang="en-US" sz="2000" i="0" u="none" strike="noStrike" baseline="0"/>
          </a:p>
        </p:txBody>
      </p:sp>
      <p:sp>
        <p:nvSpPr>
          <p:cNvPr id="3083" name="Freeform 7">
            <a:extLst>
              <a:ext uri="{FF2B5EF4-FFF2-40B4-BE49-F238E27FC236}">
                <a16:creationId xmlns:a16="http://schemas.microsoft.com/office/drawing/2014/main" id="{E5E7733A-21BB-9071-D58B-279232E1697C}"/>
              </a:ext>
            </a:extLst>
          </p:cNvPr>
          <p:cNvSpPr>
            <a:spLocks noEditPoints="1"/>
          </p:cNvSpPr>
          <p:nvPr/>
        </p:nvSpPr>
        <p:spPr bwMode="auto">
          <a:xfrm>
            <a:off x="1111479" y="2711967"/>
            <a:ext cx="4503738" cy="3127375"/>
          </a:xfrm>
          <a:custGeom>
            <a:avLst/>
            <a:gdLst>
              <a:gd name="T0" fmla="*/ 0 w 2837"/>
              <a:gd name="T1" fmla="*/ 256 h 1970"/>
              <a:gd name="T2" fmla="*/ 154 w 2837"/>
              <a:gd name="T3" fmla="*/ 256 h 1970"/>
              <a:gd name="T4" fmla="*/ 154 w 2837"/>
              <a:gd name="T5" fmla="*/ 1970 h 1970"/>
              <a:gd name="T6" fmla="*/ 0 w 2837"/>
              <a:gd name="T7" fmla="*/ 1970 h 1970"/>
              <a:gd name="T8" fmla="*/ 0 w 2837"/>
              <a:gd name="T9" fmla="*/ 256 h 1970"/>
              <a:gd name="T10" fmla="*/ 384 w 2837"/>
              <a:gd name="T11" fmla="*/ 468 h 1970"/>
              <a:gd name="T12" fmla="*/ 537 w 2837"/>
              <a:gd name="T13" fmla="*/ 468 h 1970"/>
              <a:gd name="T14" fmla="*/ 537 w 2837"/>
              <a:gd name="T15" fmla="*/ 1970 h 1970"/>
              <a:gd name="T16" fmla="*/ 384 w 2837"/>
              <a:gd name="T17" fmla="*/ 1970 h 1970"/>
              <a:gd name="T18" fmla="*/ 384 w 2837"/>
              <a:gd name="T19" fmla="*/ 468 h 1970"/>
              <a:gd name="T20" fmla="*/ 767 w 2837"/>
              <a:gd name="T21" fmla="*/ 446 h 1970"/>
              <a:gd name="T22" fmla="*/ 921 w 2837"/>
              <a:gd name="T23" fmla="*/ 446 h 1970"/>
              <a:gd name="T24" fmla="*/ 921 w 2837"/>
              <a:gd name="T25" fmla="*/ 1970 h 1970"/>
              <a:gd name="T26" fmla="*/ 767 w 2837"/>
              <a:gd name="T27" fmla="*/ 1970 h 1970"/>
              <a:gd name="T28" fmla="*/ 767 w 2837"/>
              <a:gd name="T29" fmla="*/ 446 h 1970"/>
              <a:gd name="T30" fmla="*/ 1151 w 2837"/>
              <a:gd name="T31" fmla="*/ 291 h 1970"/>
              <a:gd name="T32" fmla="*/ 1305 w 2837"/>
              <a:gd name="T33" fmla="*/ 291 h 1970"/>
              <a:gd name="T34" fmla="*/ 1305 w 2837"/>
              <a:gd name="T35" fmla="*/ 1970 h 1970"/>
              <a:gd name="T36" fmla="*/ 1151 w 2837"/>
              <a:gd name="T37" fmla="*/ 1970 h 1970"/>
              <a:gd name="T38" fmla="*/ 1151 w 2837"/>
              <a:gd name="T39" fmla="*/ 291 h 1970"/>
              <a:gd name="T40" fmla="*/ 1535 w 2837"/>
              <a:gd name="T41" fmla="*/ 257 h 1970"/>
              <a:gd name="T42" fmla="*/ 1687 w 2837"/>
              <a:gd name="T43" fmla="*/ 257 h 1970"/>
              <a:gd name="T44" fmla="*/ 1687 w 2837"/>
              <a:gd name="T45" fmla="*/ 1970 h 1970"/>
              <a:gd name="T46" fmla="*/ 1535 w 2837"/>
              <a:gd name="T47" fmla="*/ 1970 h 1970"/>
              <a:gd name="T48" fmla="*/ 1535 w 2837"/>
              <a:gd name="T49" fmla="*/ 257 h 1970"/>
              <a:gd name="T50" fmla="*/ 1917 w 2837"/>
              <a:gd name="T51" fmla="*/ 131 h 1970"/>
              <a:gd name="T52" fmla="*/ 2071 w 2837"/>
              <a:gd name="T53" fmla="*/ 131 h 1970"/>
              <a:gd name="T54" fmla="*/ 2071 w 2837"/>
              <a:gd name="T55" fmla="*/ 1970 h 1970"/>
              <a:gd name="T56" fmla="*/ 1917 w 2837"/>
              <a:gd name="T57" fmla="*/ 1970 h 1970"/>
              <a:gd name="T58" fmla="*/ 1917 w 2837"/>
              <a:gd name="T59" fmla="*/ 131 h 1970"/>
              <a:gd name="T60" fmla="*/ 2301 w 2837"/>
              <a:gd name="T61" fmla="*/ 71 h 1970"/>
              <a:gd name="T62" fmla="*/ 2455 w 2837"/>
              <a:gd name="T63" fmla="*/ 71 h 1970"/>
              <a:gd name="T64" fmla="*/ 2455 w 2837"/>
              <a:gd name="T65" fmla="*/ 1970 h 1970"/>
              <a:gd name="T66" fmla="*/ 2301 w 2837"/>
              <a:gd name="T67" fmla="*/ 1970 h 1970"/>
              <a:gd name="T68" fmla="*/ 2301 w 2837"/>
              <a:gd name="T69" fmla="*/ 71 h 1970"/>
              <a:gd name="T70" fmla="*/ 2683 w 2837"/>
              <a:gd name="T71" fmla="*/ 0 h 1970"/>
              <a:gd name="T72" fmla="*/ 2837 w 2837"/>
              <a:gd name="T73" fmla="*/ 0 h 1970"/>
              <a:gd name="T74" fmla="*/ 2837 w 2837"/>
              <a:gd name="T75" fmla="*/ 1970 h 1970"/>
              <a:gd name="T76" fmla="*/ 2683 w 2837"/>
              <a:gd name="T77" fmla="*/ 1970 h 1970"/>
              <a:gd name="T78" fmla="*/ 2683 w 2837"/>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37" h="1970">
                <a:moveTo>
                  <a:pt x="0" y="256"/>
                </a:moveTo>
                <a:lnTo>
                  <a:pt x="154" y="256"/>
                </a:lnTo>
                <a:lnTo>
                  <a:pt x="154" y="1970"/>
                </a:lnTo>
                <a:lnTo>
                  <a:pt x="0" y="1970"/>
                </a:lnTo>
                <a:lnTo>
                  <a:pt x="0" y="256"/>
                </a:lnTo>
                <a:close/>
                <a:moveTo>
                  <a:pt x="384" y="468"/>
                </a:moveTo>
                <a:lnTo>
                  <a:pt x="537" y="468"/>
                </a:lnTo>
                <a:lnTo>
                  <a:pt x="537" y="1970"/>
                </a:lnTo>
                <a:lnTo>
                  <a:pt x="384" y="1970"/>
                </a:lnTo>
                <a:lnTo>
                  <a:pt x="384" y="468"/>
                </a:lnTo>
                <a:close/>
                <a:moveTo>
                  <a:pt x="767" y="446"/>
                </a:moveTo>
                <a:lnTo>
                  <a:pt x="921" y="446"/>
                </a:lnTo>
                <a:lnTo>
                  <a:pt x="921" y="1970"/>
                </a:lnTo>
                <a:lnTo>
                  <a:pt x="767" y="1970"/>
                </a:lnTo>
                <a:lnTo>
                  <a:pt x="767" y="446"/>
                </a:lnTo>
                <a:close/>
                <a:moveTo>
                  <a:pt x="1151" y="291"/>
                </a:moveTo>
                <a:lnTo>
                  <a:pt x="1305" y="291"/>
                </a:lnTo>
                <a:lnTo>
                  <a:pt x="1305" y="1970"/>
                </a:lnTo>
                <a:lnTo>
                  <a:pt x="1151" y="1970"/>
                </a:lnTo>
                <a:lnTo>
                  <a:pt x="1151" y="291"/>
                </a:lnTo>
                <a:close/>
                <a:moveTo>
                  <a:pt x="1535" y="257"/>
                </a:moveTo>
                <a:lnTo>
                  <a:pt x="1687" y="257"/>
                </a:lnTo>
                <a:lnTo>
                  <a:pt x="1687" y="1970"/>
                </a:lnTo>
                <a:lnTo>
                  <a:pt x="1535" y="1970"/>
                </a:lnTo>
                <a:lnTo>
                  <a:pt x="1535" y="257"/>
                </a:lnTo>
                <a:close/>
                <a:moveTo>
                  <a:pt x="1917" y="131"/>
                </a:moveTo>
                <a:lnTo>
                  <a:pt x="2071" y="131"/>
                </a:lnTo>
                <a:lnTo>
                  <a:pt x="2071" y="1970"/>
                </a:lnTo>
                <a:lnTo>
                  <a:pt x="1917" y="1970"/>
                </a:lnTo>
                <a:lnTo>
                  <a:pt x="1917" y="131"/>
                </a:lnTo>
                <a:close/>
                <a:moveTo>
                  <a:pt x="2301" y="71"/>
                </a:moveTo>
                <a:lnTo>
                  <a:pt x="2455" y="71"/>
                </a:lnTo>
                <a:lnTo>
                  <a:pt x="2455" y="1970"/>
                </a:lnTo>
                <a:lnTo>
                  <a:pt x="2301" y="1970"/>
                </a:lnTo>
                <a:lnTo>
                  <a:pt x="2301" y="71"/>
                </a:lnTo>
                <a:close/>
                <a:moveTo>
                  <a:pt x="2683" y="0"/>
                </a:moveTo>
                <a:lnTo>
                  <a:pt x="2837" y="0"/>
                </a:lnTo>
                <a:lnTo>
                  <a:pt x="2837" y="1970"/>
                </a:lnTo>
                <a:lnTo>
                  <a:pt x="2683" y="1970"/>
                </a:lnTo>
                <a:lnTo>
                  <a:pt x="26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4" name="Freeform 9">
            <a:extLst>
              <a:ext uri="{FF2B5EF4-FFF2-40B4-BE49-F238E27FC236}">
                <a16:creationId xmlns:a16="http://schemas.microsoft.com/office/drawing/2014/main" id="{969084A0-83ED-6F9D-4D36-04DF9523A9ED}"/>
              </a:ext>
            </a:extLst>
          </p:cNvPr>
          <p:cNvSpPr>
            <a:spLocks noEditPoints="1"/>
          </p:cNvSpPr>
          <p:nvPr/>
        </p:nvSpPr>
        <p:spPr bwMode="auto">
          <a:xfrm>
            <a:off x="1111479" y="2437330"/>
            <a:ext cx="4503738" cy="1017587"/>
          </a:xfrm>
          <a:custGeom>
            <a:avLst/>
            <a:gdLst>
              <a:gd name="T0" fmla="*/ 0 w 2837"/>
              <a:gd name="T1" fmla="*/ 0 h 641"/>
              <a:gd name="T2" fmla="*/ 154 w 2837"/>
              <a:gd name="T3" fmla="*/ 0 h 641"/>
              <a:gd name="T4" fmla="*/ 154 w 2837"/>
              <a:gd name="T5" fmla="*/ 429 h 641"/>
              <a:gd name="T6" fmla="*/ 0 w 2837"/>
              <a:gd name="T7" fmla="*/ 429 h 641"/>
              <a:gd name="T8" fmla="*/ 0 w 2837"/>
              <a:gd name="T9" fmla="*/ 0 h 641"/>
              <a:gd name="T10" fmla="*/ 384 w 2837"/>
              <a:gd name="T11" fmla="*/ 0 h 641"/>
              <a:gd name="T12" fmla="*/ 537 w 2837"/>
              <a:gd name="T13" fmla="*/ 0 h 641"/>
              <a:gd name="T14" fmla="*/ 537 w 2837"/>
              <a:gd name="T15" fmla="*/ 641 h 641"/>
              <a:gd name="T16" fmla="*/ 384 w 2837"/>
              <a:gd name="T17" fmla="*/ 641 h 641"/>
              <a:gd name="T18" fmla="*/ 384 w 2837"/>
              <a:gd name="T19" fmla="*/ 0 h 641"/>
              <a:gd name="T20" fmla="*/ 767 w 2837"/>
              <a:gd name="T21" fmla="*/ 0 h 641"/>
              <a:gd name="T22" fmla="*/ 921 w 2837"/>
              <a:gd name="T23" fmla="*/ 0 h 641"/>
              <a:gd name="T24" fmla="*/ 921 w 2837"/>
              <a:gd name="T25" fmla="*/ 619 h 641"/>
              <a:gd name="T26" fmla="*/ 767 w 2837"/>
              <a:gd name="T27" fmla="*/ 619 h 641"/>
              <a:gd name="T28" fmla="*/ 767 w 2837"/>
              <a:gd name="T29" fmla="*/ 0 h 641"/>
              <a:gd name="T30" fmla="*/ 1151 w 2837"/>
              <a:gd name="T31" fmla="*/ 0 h 641"/>
              <a:gd name="T32" fmla="*/ 1305 w 2837"/>
              <a:gd name="T33" fmla="*/ 0 h 641"/>
              <a:gd name="T34" fmla="*/ 1305 w 2837"/>
              <a:gd name="T35" fmla="*/ 464 h 641"/>
              <a:gd name="T36" fmla="*/ 1151 w 2837"/>
              <a:gd name="T37" fmla="*/ 464 h 641"/>
              <a:gd name="T38" fmla="*/ 1151 w 2837"/>
              <a:gd name="T39" fmla="*/ 0 h 641"/>
              <a:gd name="T40" fmla="*/ 1535 w 2837"/>
              <a:gd name="T41" fmla="*/ 0 h 641"/>
              <a:gd name="T42" fmla="*/ 1687 w 2837"/>
              <a:gd name="T43" fmla="*/ 0 h 641"/>
              <a:gd name="T44" fmla="*/ 1687 w 2837"/>
              <a:gd name="T45" fmla="*/ 430 h 641"/>
              <a:gd name="T46" fmla="*/ 1535 w 2837"/>
              <a:gd name="T47" fmla="*/ 430 h 641"/>
              <a:gd name="T48" fmla="*/ 1535 w 2837"/>
              <a:gd name="T49" fmla="*/ 0 h 641"/>
              <a:gd name="T50" fmla="*/ 1917 w 2837"/>
              <a:gd name="T51" fmla="*/ 0 h 641"/>
              <a:gd name="T52" fmla="*/ 2071 w 2837"/>
              <a:gd name="T53" fmla="*/ 0 h 641"/>
              <a:gd name="T54" fmla="*/ 2071 w 2837"/>
              <a:gd name="T55" fmla="*/ 304 h 641"/>
              <a:gd name="T56" fmla="*/ 1917 w 2837"/>
              <a:gd name="T57" fmla="*/ 304 h 641"/>
              <a:gd name="T58" fmla="*/ 1917 w 2837"/>
              <a:gd name="T59" fmla="*/ 0 h 641"/>
              <a:gd name="T60" fmla="*/ 2301 w 2837"/>
              <a:gd name="T61" fmla="*/ 0 h 641"/>
              <a:gd name="T62" fmla="*/ 2455 w 2837"/>
              <a:gd name="T63" fmla="*/ 0 h 641"/>
              <a:gd name="T64" fmla="*/ 2455 w 2837"/>
              <a:gd name="T65" fmla="*/ 244 h 641"/>
              <a:gd name="T66" fmla="*/ 2301 w 2837"/>
              <a:gd name="T67" fmla="*/ 244 h 641"/>
              <a:gd name="T68" fmla="*/ 2301 w 2837"/>
              <a:gd name="T69" fmla="*/ 0 h 641"/>
              <a:gd name="T70" fmla="*/ 2683 w 2837"/>
              <a:gd name="T71" fmla="*/ 0 h 641"/>
              <a:gd name="T72" fmla="*/ 2837 w 2837"/>
              <a:gd name="T73" fmla="*/ 0 h 641"/>
              <a:gd name="T74" fmla="*/ 2837 w 2837"/>
              <a:gd name="T75" fmla="*/ 173 h 641"/>
              <a:gd name="T76" fmla="*/ 2683 w 2837"/>
              <a:gd name="T77" fmla="*/ 173 h 641"/>
              <a:gd name="T78" fmla="*/ 2683 w 2837"/>
              <a:gd name="T79"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37" h="641">
                <a:moveTo>
                  <a:pt x="0" y="0"/>
                </a:moveTo>
                <a:lnTo>
                  <a:pt x="154" y="0"/>
                </a:lnTo>
                <a:lnTo>
                  <a:pt x="154" y="429"/>
                </a:lnTo>
                <a:lnTo>
                  <a:pt x="0" y="429"/>
                </a:lnTo>
                <a:lnTo>
                  <a:pt x="0" y="0"/>
                </a:lnTo>
                <a:close/>
                <a:moveTo>
                  <a:pt x="384" y="0"/>
                </a:moveTo>
                <a:lnTo>
                  <a:pt x="537" y="0"/>
                </a:lnTo>
                <a:lnTo>
                  <a:pt x="537" y="641"/>
                </a:lnTo>
                <a:lnTo>
                  <a:pt x="384" y="641"/>
                </a:lnTo>
                <a:lnTo>
                  <a:pt x="384" y="0"/>
                </a:lnTo>
                <a:close/>
                <a:moveTo>
                  <a:pt x="767" y="0"/>
                </a:moveTo>
                <a:lnTo>
                  <a:pt x="921" y="0"/>
                </a:lnTo>
                <a:lnTo>
                  <a:pt x="921" y="619"/>
                </a:lnTo>
                <a:lnTo>
                  <a:pt x="767" y="619"/>
                </a:lnTo>
                <a:lnTo>
                  <a:pt x="767" y="0"/>
                </a:lnTo>
                <a:close/>
                <a:moveTo>
                  <a:pt x="1151" y="0"/>
                </a:moveTo>
                <a:lnTo>
                  <a:pt x="1305" y="0"/>
                </a:lnTo>
                <a:lnTo>
                  <a:pt x="1305" y="464"/>
                </a:lnTo>
                <a:lnTo>
                  <a:pt x="1151" y="464"/>
                </a:lnTo>
                <a:lnTo>
                  <a:pt x="1151" y="0"/>
                </a:lnTo>
                <a:close/>
                <a:moveTo>
                  <a:pt x="1535" y="0"/>
                </a:moveTo>
                <a:lnTo>
                  <a:pt x="1687" y="0"/>
                </a:lnTo>
                <a:lnTo>
                  <a:pt x="1687" y="430"/>
                </a:lnTo>
                <a:lnTo>
                  <a:pt x="1535" y="430"/>
                </a:lnTo>
                <a:lnTo>
                  <a:pt x="1535" y="0"/>
                </a:lnTo>
                <a:close/>
                <a:moveTo>
                  <a:pt x="1917" y="0"/>
                </a:moveTo>
                <a:lnTo>
                  <a:pt x="2071" y="0"/>
                </a:lnTo>
                <a:lnTo>
                  <a:pt x="2071" y="304"/>
                </a:lnTo>
                <a:lnTo>
                  <a:pt x="1917" y="304"/>
                </a:lnTo>
                <a:lnTo>
                  <a:pt x="1917" y="0"/>
                </a:lnTo>
                <a:close/>
                <a:moveTo>
                  <a:pt x="2301" y="0"/>
                </a:moveTo>
                <a:lnTo>
                  <a:pt x="2455" y="0"/>
                </a:lnTo>
                <a:lnTo>
                  <a:pt x="2455" y="244"/>
                </a:lnTo>
                <a:lnTo>
                  <a:pt x="2301" y="244"/>
                </a:lnTo>
                <a:lnTo>
                  <a:pt x="2301" y="0"/>
                </a:lnTo>
                <a:close/>
                <a:moveTo>
                  <a:pt x="2683" y="0"/>
                </a:moveTo>
                <a:lnTo>
                  <a:pt x="2837" y="0"/>
                </a:lnTo>
                <a:lnTo>
                  <a:pt x="2837" y="173"/>
                </a:lnTo>
                <a:lnTo>
                  <a:pt x="2683" y="173"/>
                </a:lnTo>
                <a:lnTo>
                  <a:pt x="2683" y="0"/>
                </a:lnTo>
                <a:close/>
              </a:path>
            </a:pathLst>
          </a:custGeom>
          <a:solidFill>
            <a:srgbClr val="0A1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5" name="Line 10">
            <a:extLst>
              <a:ext uri="{FF2B5EF4-FFF2-40B4-BE49-F238E27FC236}">
                <a16:creationId xmlns:a16="http://schemas.microsoft.com/office/drawing/2014/main" id="{400FD3C3-B122-63B1-B0FD-F51A738AD6F3}"/>
              </a:ext>
            </a:extLst>
          </p:cNvPr>
          <p:cNvSpPr>
            <a:spLocks noChangeShapeType="1"/>
          </p:cNvSpPr>
          <p:nvPr/>
        </p:nvSpPr>
        <p:spPr bwMode="auto">
          <a:xfrm flipV="1">
            <a:off x="928916" y="2437330"/>
            <a:ext cx="0" cy="3402012"/>
          </a:xfrm>
          <a:prstGeom prst="line">
            <a:avLst/>
          </a:prstGeom>
          <a:noFill/>
          <a:ln w="1587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6" name="Freeform 11">
            <a:extLst>
              <a:ext uri="{FF2B5EF4-FFF2-40B4-BE49-F238E27FC236}">
                <a16:creationId xmlns:a16="http://schemas.microsoft.com/office/drawing/2014/main" id="{4A8A7821-DBCE-8AE3-5CE2-EFFF66FFBCA1}"/>
              </a:ext>
            </a:extLst>
          </p:cNvPr>
          <p:cNvSpPr>
            <a:spLocks noEditPoints="1"/>
          </p:cNvSpPr>
          <p:nvPr/>
        </p:nvSpPr>
        <p:spPr bwMode="auto">
          <a:xfrm>
            <a:off x="857479" y="2437330"/>
            <a:ext cx="71438" cy="3402012"/>
          </a:xfrm>
          <a:custGeom>
            <a:avLst/>
            <a:gdLst>
              <a:gd name="T0" fmla="*/ 0 w 45"/>
              <a:gd name="T1" fmla="*/ 2143 h 2143"/>
              <a:gd name="T2" fmla="*/ 45 w 45"/>
              <a:gd name="T3" fmla="*/ 2143 h 2143"/>
              <a:gd name="T4" fmla="*/ 0 w 45"/>
              <a:gd name="T5" fmla="*/ 1715 h 2143"/>
              <a:gd name="T6" fmla="*/ 45 w 45"/>
              <a:gd name="T7" fmla="*/ 1715 h 2143"/>
              <a:gd name="T8" fmla="*/ 0 w 45"/>
              <a:gd name="T9" fmla="*/ 1285 h 2143"/>
              <a:gd name="T10" fmla="*/ 45 w 45"/>
              <a:gd name="T11" fmla="*/ 1285 h 2143"/>
              <a:gd name="T12" fmla="*/ 0 w 45"/>
              <a:gd name="T13" fmla="*/ 857 h 2143"/>
              <a:gd name="T14" fmla="*/ 45 w 45"/>
              <a:gd name="T15" fmla="*/ 857 h 2143"/>
              <a:gd name="T16" fmla="*/ 0 w 45"/>
              <a:gd name="T17" fmla="*/ 429 h 2143"/>
              <a:gd name="T18" fmla="*/ 45 w 45"/>
              <a:gd name="T19" fmla="*/ 429 h 2143"/>
              <a:gd name="T20" fmla="*/ 0 w 45"/>
              <a:gd name="T21" fmla="*/ 0 h 2143"/>
              <a:gd name="T22" fmla="*/ 45 w 45"/>
              <a:gd name="T23" fmla="*/ 0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2143">
                <a:moveTo>
                  <a:pt x="0" y="2143"/>
                </a:moveTo>
                <a:lnTo>
                  <a:pt x="45" y="2143"/>
                </a:lnTo>
                <a:moveTo>
                  <a:pt x="0" y="1715"/>
                </a:moveTo>
                <a:lnTo>
                  <a:pt x="45" y="1715"/>
                </a:lnTo>
                <a:moveTo>
                  <a:pt x="0" y="1285"/>
                </a:moveTo>
                <a:lnTo>
                  <a:pt x="45" y="1285"/>
                </a:lnTo>
                <a:moveTo>
                  <a:pt x="0" y="857"/>
                </a:moveTo>
                <a:lnTo>
                  <a:pt x="45" y="857"/>
                </a:lnTo>
                <a:moveTo>
                  <a:pt x="0" y="429"/>
                </a:moveTo>
                <a:lnTo>
                  <a:pt x="45" y="429"/>
                </a:lnTo>
                <a:moveTo>
                  <a:pt x="0" y="0"/>
                </a:moveTo>
                <a:lnTo>
                  <a:pt x="45" y="0"/>
                </a:lnTo>
              </a:path>
            </a:pathLst>
          </a:custGeom>
          <a:noFill/>
          <a:ln w="15875" cap="flat">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7" name="Line 12">
            <a:extLst>
              <a:ext uri="{FF2B5EF4-FFF2-40B4-BE49-F238E27FC236}">
                <a16:creationId xmlns:a16="http://schemas.microsoft.com/office/drawing/2014/main" id="{DC5B9A9D-1088-D45E-3E6B-E752304F6641}"/>
              </a:ext>
            </a:extLst>
          </p:cNvPr>
          <p:cNvSpPr>
            <a:spLocks noChangeShapeType="1"/>
          </p:cNvSpPr>
          <p:nvPr/>
        </p:nvSpPr>
        <p:spPr bwMode="auto">
          <a:xfrm>
            <a:off x="928916" y="5839342"/>
            <a:ext cx="4870450" cy="0"/>
          </a:xfrm>
          <a:prstGeom prst="line">
            <a:avLst/>
          </a:prstGeom>
          <a:noFill/>
          <a:ln w="15875"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8" name="Rectangle 13">
            <a:extLst>
              <a:ext uri="{FF2B5EF4-FFF2-40B4-BE49-F238E27FC236}">
                <a16:creationId xmlns:a16="http://schemas.microsoft.com/office/drawing/2014/main" id="{61669D8A-DBE3-59E7-04E3-0CAFBDA87ACE}"/>
              </a:ext>
            </a:extLst>
          </p:cNvPr>
          <p:cNvSpPr>
            <a:spLocks noChangeArrowheads="1"/>
          </p:cNvSpPr>
          <p:nvPr/>
        </p:nvSpPr>
        <p:spPr bwMode="auto">
          <a:xfrm>
            <a:off x="5819475" y="5290961"/>
            <a:ext cx="13978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a:ln>
                  <a:noFill/>
                </a:ln>
                <a:solidFill>
                  <a:schemeClr val="accent2"/>
                </a:solidFill>
                <a:effectLst/>
                <a:latin typeface="Aptos Display" panose="020B0004020202020204" pitchFamily="34" charset="0"/>
              </a:rPr>
              <a:t>Development</a:t>
            </a:r>
            <a:endParaRPr kumimoji="0" lang="en-US" altLang="en-US" sz="1800" b="1" i="0" u="none" strike="noStrike" cap="none" normalizeH="0" baseline="0" dirty="0">
              <a:ln>
                <a:noFill/>
              </a:ln>
              <a:solidFill>
                <a:schemeClr val="accent2"/>
              </a:solidFill>
              <a:effectLst/>
            </a:endParaRPr>
          </a:p>
        </p:txBody>
      </p:sp>
      <p:sp>
        <p:nvSpPr>
          <p:cNvPr id="3090" name="Rectangle 15">
            <a:extLst>
              <a:ext uri="{FF2B5EF4-FFF2-40B4-BE49-F238E27FC236}">
                <a16:creationId xmlns:a16="http://schemas.microsoft.com/office/drawing/2014/main" id="{B5B7E4DF-45AB-C100-286C-0C62C601F123}"/>
              </a:ext>
            </a:extLst>
          </p:cNvPr>
          <p:cNvSpPr>
            <a:spLocks noChangeArrowheads="1"/>
          </p:cNvSpPr>
          <p:nvPr/>
        </p:nvSpPr>
        <p:spPr bwMode="auto">
          <a:xfrm>
            <a:off x="5840641" y="2429392"/>
            <a:ext cx="141506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0070C0"/>
                </a:solidFill>
                <a:effectLst/>
                <a:latin typeface="Aptos Display" panose="020B0004020202020204" pitchFamily="34" charset="0"/>
              </a:rPr>
              <a:t>Humanitarian</a:t>
            </a:r>
            <a:endParaRPr kumimoji="0" lang="en-US" altLang="en-US" sz="1800" b="0" i="0" u="none" strike="noStrike" cap="none" normalizeH="0" baseline="0">
              <a:ln>
                <a:noFill/>
              </a:ln>
              <a:solidFill>
                <a:srgbClr val="0070C0"/>
              </a:solidFill>
              <a:effectLst/>
            </a:endParaRPr>
          </a:p>
        </p:txBody>
      </p:sp>
      <p:sp>
        <p:nvSpPr>
          <p:cNvPr id="3091" name="Rectangle 16">
            <a:extLst>
              <a:ext uri="{FF2B5EF4-FFF2-40B4-BE49-F238E27FC236}">
                <a16:creationId xmlns:a16="http://schemas.microsoft.com/office/drawing/2014/main" id="{DA68426D-F0A7-6F14-C7F3-04CC136EF161}"/>
              </a:ext>
            </a:extLst>
          </p:cNvPr>
          <p:cNvSpPr>
            <a:spLocks noChangeArrowheads="1"/>
          </p:cNvSpPr>
          <p:nvPr/>
        </p:nvSpPr>
        <p:spPr bwMode="auto">
          <a:xfrm>
            <a:off x="613004" y="5690117"/>
            <a:ext cx="236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595959"/>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2" name="Rectangle 17">
            <a:extLst>
              <a:ext uri="{FF2B5EF4-FFF2-40B4-BE49-F238E27FC236}">
                <a16:creationId xmlns:a16="http://schemas.microsoft.com/office/drawing/2014/main" id="{FFEA03DD-7DA0-173D-72DD-CE91D0C278C0}"/>
              </a:ext>
            </a:extLst>
          </p:cNvPr>
          <p:cNvSpPr>
            <a:spLocks noChangeArrowheads="1"/>
          </p:cNvSpPr>
          <p:nvPr/>
        </p:nvSpPr>
        <p:spPr bwMode="auto">
          <a:xfrm>
            <a:off x="500291" y="5010667"/>
            <a:ext cx="3524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595959"/>
                </a:solidFill>
                <a:effectLst/>
                <a:latin typeface="Calibri" panose="020F050202020403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3" name="Rectangle 18">
            <a:extLst>
              <a:ext uri="{FF2B5EF4-FFF2-40B4-BE49-F238E27FC236}">
                <a16:creationId xmlns:a16="http://schemas.microsoft.com/office/drawing/2014/main" id="{E908F793-FD68-8C90-3885-8E5983043E01}"/>
              </a:ext>
            </a:extLst>
          </p:cNvPr>
          <p:cNvSpPr>
            <a:spLocks noChangeArrowheads="1"/>
          </p:cNvSpPr>
          <p:nvPr/>
        </p:nvSpPr>
        <p:spPr bwMode="auto">
          <a:xfrm>
            <a:off x="500291" y="4329630"/>
            <a:ext cx="352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595959"/>
                </a:solidFill>
                <a:effectLst/>
                <a:latin typeface="Calibri" panose="020F050202020403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4" name="Rectangle 19">
            <a:extLst>
              <a:ext uri="{FF2B5EF4-FFF2-40B4-BE49-F238E27FC236}">
                <a16:creationId xmlns:a16="http://schemas.microsoft.com/office/drawing/2014/main" id="{1CA77E81-8A49-F9DA-F56B-887EC96B8944}"/>
              </a:ext>
            </a:extLst>
          </p:cNvPr>
          <p:cNvSpPr>
            <a:spLocks noChangeArrowheads="1"/>
          </p:cNvSpPr>
          <p:nvPr/>
        </p:nvSpPr>
        <p:spPr bwMode="auto">
          <a:xfrm>
            <a:off x="500291" y="3647005"/>
            <a:ext cx="352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595959"/>
                </a:solidFill>
                <a:effectLst/>
                <a:latin typeface="Calibri" panose="020F050202020403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5" name="Rectangle 20">
            <a:extLst>
              <a:ext uri="{FF2B5EF4-FFF2-40B4-BE49-F238E27FC236}">
                <a16:creationId xmlns:a16="http://schemas.microsoft.com/office/drawing/2014/main" id="{48883431-91E7-AE7C-A57F-49BBE500389F}"/>
              </a:ext>
            </a:extLst>
          </p:cNvPr>
          <p:cNvSpPr>
            <a:spLocks noChangeArrowheads="1"/>
          </p:cNvSpPr>
          <p:nvPr/>
        </p:nvSpPr>
        <p:spPr bwMode="auto">
          <a:xfrm>
            <a:off x="500291" y="2969142"/>
            <a:ext cx="352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595959"/>
                </a:solidFill>
                <a:effectLst/>
                <a:latin typeface="Calibri" panose="020F050202020403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6" name="Rectangle 21">
            <a:extLst>
              <a:ext uri="{FF2B5EF4-FFF2-40B4-BE49-F238E27FC236}">
                <a16:creationId xmlns:a16="http://schemas.microsoft.com/office/drawing/2014/main" id="{6FC7802F-2101-F3A1-FD61-453952812D68}"/>
              </a:ext>
            </a:extLst>
          </p:cNvPr>
          <p:cNvSpPr>
            <a:spLocks noChangeArrowheads="1"/>
          </p:cNvSpPr>
          <p:nvPr/>
        </p:nvSpPr>
        <p:spPr bwMode="auto">
          <a:xfrm>
            <a:off x="387579" y="2288105"/>
            <a:ext cx="46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595959"/>
                </a:solidFill>
                <a:effectLst/>
                <a:latin typeface="Calibri" panose="020F050202020403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7" name="Rectangle 22">
            <a:extLst>
              <a:ext uri="{FF2B5EF4-FFF2-40B4-BE49-F238E27FC236}">
                <a16:creationId xmlns:a16="http://schemas.microsoft.com/office/drawing/2014/main" id="{EE76812E-DE85-8ADE-DFA1-768127D2E126}"/>
              </a:ext>
            </a:extLst>
          </p:cNvPr>
          <p:cNvSpPr>
            <a:spLocks noChangeArrowheads="1"/>
          </p:cNvSpPr>
          <p:nvPr/>
        </p:nvSpPr>
        <p:spPr bwMode="auto">
          <a:xfrm>
            <a:off x="1009879" y="5979042"/>
            <a:ext cx="585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595959"/>
                </a:solidFill>
                <a:effectLst/>
                <a:latin typeface="Calibri" panose="020F0502020204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8" name="Rectangle 23">
            <a:extLst>
              <a:ext uri="{FF2B5EF4-FFF2-40B4-BE49-F238E27FC236}">
                <a16:creationId xmlns:a16="http://schemas.microsoft.com/office/drawing/2014/main" id="{8356D61E-DAD0-D2EB-276D-A979157B405E}"/>
              </a:ext>
            </a:extLst>
          </p:cNvPr>
          <p:cNvSpPr>
            <a:spLocks noChangeArrowheads="1"/>
          </p:cNvSpPr>
          <p:nvPr/>
        </p:nvSpPr>
        <p:spPr bwMode="auto">
          <a:xfrm>
            <a:off x="1619479" y="5979042"/>
            <a:ext cx="58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595959"/>
                </a:solidFill>
                <a:effectLst/>
                <a:latin typeface="Calibri" panose="020F050202020403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9" name="Rectangle 24">
            <a:extLst>
              <a:ext uri="{FF2B5EF4-FFF2-40B4-BE49-F238E27FC236}">
                <a16:creationId xmlns:a16="http://schemas.microsoft.com/office/drawing/2014/main" id="{1C33C532-C63B-B29E-BC84-94DE6022AE75}"/>
              </a:ext>
            </a:extLst>
          </p:cNvPr>
          <p:cNvSpPr>
            <a:spLocks noChangeArrowheads="1"/>
          </p:cNvSpPr>
          <p:nvPr/>
        </p:nvSpPr>
        <p:spPr bwMode="auto">
          <a:xfrm>
            <a:off x="2227491" y="5979042"/>
            <a:ext cx="585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595959"/>
                </a:solidFill>
                <a:effectLst/>
                <a:latin typeface="Calibri" panose="020F0502020204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0" name="Rectangle 25">
            <a:extLst>
              <a:ext uri="{FF2B5EF4-FFF2-40B4-BE49-F238E27FC236}">
                <a16:creationId xmlns:a16="http://schemas.microsoft.com/office/drawing/2014/main" id="{195C6880-E06B-3109-35E2-B3D88E83459C}"/>
              </a:ext>
            </a:extLst>
          </p:cNvPr>
          <p:cNvSpPr>
            <a:spLocks noChangeArrowheads="1"/>
          </p:cNvSpPr>
          <p:nvPr/>
        </p:nvSpPr>
        <p:spPr bwMode="auto">
          <a:xfrm>
            <a:off x="2835504" y="5979042"/>
            <a:ext cx="585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595959"/>
                </a:solidFill>
                <a:effectLst/>
                <a:latin typeface="Calibri" panose="020F0502020204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1" name="Rectangle 26">
            <a:extLst>
              <a:ext uri="{FF2B5EF4-FFF2-40B4-BE49-F238E27FC236}">
                <a16:creationId xmlns:a16="http://schemas.microsoft.com/office/drawing/2014/main" id="{1AD75575-0089-CA89-548F-124FF8809596}"/>
              </a:ext>
            </a:extLst>
          </p:cNvPr>
          <p:cNvSpPr>
            <a:spLocks noChangeArrowheads="1"/>
          </p:cNvSpPr>
          <p:nvPr/>
        </p:nvSpPr>
        <p:spPr bwMode="auto">
          <a:xfrm>
            <a:off x="3445104" y="5979042"/>
            <a:ext cx="585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595959"/>
                </a:solidFill>
                <a:effectLst/>
                <a:latin typeface="Calibri" panose="020F0502020204030204" pitchFamily="34" charset="0"/>
              </a:rPr>
              <a:t>2020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2" name="Rectangle 27">
            <a:extLst>
              <a:ext uri="{FF2B5EF4-FFF2-40B4-BE49-F238E27FC236}">
                <a16:creationId xmlns:a16="http://schemas.microsoft.com/office/drawing/2014/main" id="{35520C0F-31B7-3EBF-0D5B-8E2EDA11D2CF}"/>
              </a:ext>
            </a:extLst>
          </p:cNvPr>
          <p:cNvSpPr>
            <a:spLocks noChangeArrowheads="1"/>
          </p:cNvSpPr>
          <p:nvPr/>
        </p:nvSpPr>
        <p:spPr bwMode="auto">
          <a:xfrm>
            <a:off x="4053116" y="5979042"/>
            <a:ext cx="585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595959"/>
                </a:solidFill>
                <a:effectLst/>
                <a:latin typeface="Calibri" panose="020F0502020204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3" name="Rectangle 28">
            <a:extLst>
              <a:ext uri="{FF2B5EF4-FFF2-40B4-BE49-F238E27FC236}">
                <a16:creationId xmlns:a16="http://schemas.microsoft.com/office/drawing/2014/main" id="{0C8AB9C6-ADF7-D3B8-9F92-407FC92EA8EA}"/>
              </a:ext>
            </a:extLst>
          </p:cNvPr>
          <p:cNvSpPr>
            <a:spLocks noChangeArrowheads="1"/>
          </p:cNvSpPr>
          <p:nvPr/>
        </p:nvSpPr>
        <p:spPr bwMode="auto">
          <a:xfrm>
            <a:off x="4662716" y="5979042"/>
            <a:ext cx="58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595959"/>
                </a:solidFill>
                <a:effectLst/>
                <a:latin typeface="Calibri" panose="020F0502020204030204" pitchFamily="34" charset="0"/>
              </a:rPr>
              <a:t>2022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4" name="Rectangle 29">
            <a:extLst>
              <a:ext uri="{FF2B5EF4-FFF2-40B4-BE49-F238E27FC236}">
                <a16:creationId xmlns:a16="http://schemas.microsoft.com/office/drawing/2014/main" id="{9E313B3D-4FDB-32DF-B5DD-4681CE034B67}"/>
              </a:ext>
            </a:extLst>
          </p:cNvPr>
          <p:cNvSpPr>
            <a:spLocks noChangeArrowheads="1"/>
          </p:cNvSpPr>
          <p:nvPr/>
        </p:nvSpPr>
        <p:spPr bwMode="auto">
          <a:xfrm>
            <a:off x="5270729" y="5979042"/>
            <a:ext cx="585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595959"/>
                </a:solidFill>
                <a:effectLst/>
                <a:latin typeface="Calibri" panose="020F0502020204030204" pitchFamily="34" charset="0"/>
              </a:rPr>
              <a:t>2023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5" name="Rectangle 30">
            <a:extLst>
              <a:ext uri="{FF2B5EF4-FFF2-40B4-BE49-F238E27FC236}">
                <a16:creationId xmlns:a16="http://schemas.microsoft.com/office/drawing/2014/main" id="{52BF476D-40F8-DA3D-C0AE-7EE3A091D46B}"/>
              </a:ext>
            </a:extLst>
          </p:cNvPr>
          <p:cNvSpPr>
            <a:spLocks noChangeArrowheads="1"/>
          </p:cNvSpPr>
          <p:nvPr/>
        </p:nvSpPr>
        <p:spPr bwMode="auto">
          <a:xfrm flipH="1" flipV="1">
            <a:off x="352972" y="4129605"/>
            <a:ext cx="457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595959"/>
                </a:solidFill>
                <a:effectLst/>
                <a:latin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07" name="Rectangle 3106">
            <a:extLst>
              <a:ext uri="{FF2B5EF4-FFF2-40B4-BE49-F238E27FC236}">
                <a16:creationId xmlns:a16="http://schemas.microsoft.com/office/drawing/2014/main" id="{B974192A-95B6-7732-6562-182021162161}"/>
              </a:ext>
            </a:extLst>
          </p:cNvPr>
          <p:cNvSpPr/>
          <p:nvPr/>
        </p:nvSpPr>
        <p:spPr>
          <a:xfrm>
            <a:off x="4161913" y="2916079"/>
            <a:ext cx="228545" cy="2908022"/>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8" name="Rectangle 3107">
            <a:extLst>
              <a:ext uri="{FF2B5EF4-FFF2-40B4-BE49-F238E27FC236}">
                <a16:creationId xmlns:a16="http://schemas.microsoft.com/office/drawing/2014/main" id="{FD661594-1CA8-D413-AE15-81536610FD4C}"/>
              </a:ext>
            </a:extLst>
          </p:cNvPr>
          <p:cNvSpPr/>
          <p:nvPr/>
        </p:nvSpPr>
        <p:spPr>
          <a:xfrm>
            <a:off x="4772148" y="2828449"/>
            <a:ext cx="225371" cy="3000891"/>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9" name="Rectangle 3108">
            <a:extLst>
              <a:ext uri="{FF2B5EF4-FFF2-40B4-BE49-F238E27FC236}">
                <a16:creationId xmlns:a16="http://schemas.microsoft.com/office/drawing/2014/main" id="{F230E653-B905-AD6C-09B9-AEFC887F8816}"/>
              </a:ext>
            </a:extLst>
          </p:cNvPr>
          <p:cNvSpPr/>
          <p:nvPr/>
        </p:nvSpPr>
        <p:spPr>
          <a:xfrm>
            <a:off x="5379209" y="2711965"/>
            <a:ext cx="228546" cy="3127376"/>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0" name="Rectangle 3109">
            <a:extLst>
              <a:ext uri="{FF2B5EF4-FFF2-40B4-BE49-F238E27FC236}">
                <a16:creationId xmlns:a16="http://schemas.microsoft.com/office/drawing/2014/main" id="{39BA7703-A78A-2DAA-8477-130C83A87D16}"/>
              </a:ext>
            </a:extLst>
          </p:cNvPr>
          <p:cNvSpPr/>
          <p:nvPr/>
        </p:nvSpPr>
        <p:spPr>
          <a:xfrm>
            <a:off x="3555882" y="3115310"/>
            <a:ext cx="221250" cy="2705616"/>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1" name="Rectangle 3110">
            <a:extLst>
              <a:ext uri="{FF2B5EF4-FFF2-40B4-BE49-F238E27FC236}">
                <a16:creationId xmlns:a16="http://schemas.microsoft.com/office/drawing/2014/main" id="{F2D4A8F1-0094-FF13-BE53-8C6AC95E5B99}"/>
              </a:ext>
            </a:extLst>
          </p:cNvPr>
          <p:cNvSpPr/>
          <p:nvPr/>
        </p:nvSpPr>
        <p:spPr>
          <a:xfrm>
            <a:off x="2948988" y="3169444"/>
            <a:ext cx="225371" cy="2661442"/>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2" name="Rectangle 3111">
            <a:extLst>
              <a:ext uri="{FF2B5EF4-FFF2-40B4-BE49-F238E27FC236}">
                <a16:creationId xmlns:a16="http://schemas.microsoft.com/office/drawing/2014/main" id="{36591836-7841-825C-FF78-4E217570F7E5}"/>
              </a:ext>
            </a:extLst>
          </p:cNvPr>
          <p:cNvSpPr/>
          <p:nvPr/>
        </p:nvSpPr>
        <p:spPr>
          <a:xfrm>
            <a:off x="1117828" y="3105667"/>
            <a:ext cx="233005" cy="2733674"/>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3" name="Rectangle 3112">
            <a:extLst>
              <a:ext uri="{FF2B5EF4-FFF2-40B4-BE49-F238E27FC236}">
                <a16:creationId xmlns:a16="http://schemas.microsoft.com/office/drawing/2014/main" id="{96D74066-9507-2CF6-63BA-831A2D1F0212}"/>
              </a:ext>
            </a:extLst>
          </p:cNvPr>
          <p:cNvSpPr/>
          <p:nvPr/>
        </p:nvSpPr>
        <p:spPr>
          <a:xfrm>
            <a:off x="1732997" y="3455753"/>
            <a:ext cx="220429" cy="2375968"/>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4" name="Rectangle 3113">
            <a:extLst>
              <a:ext uri="{FF2B5EF4-FFF2-40B4-BE49-F238E27FC236}">
                <a16:creationId xmlns:a16="http://schemas.microsoft.com/office/drawing/2014/main" id="{145BFA45-C640-6C27-82E5-4B34E09DBA2C}"/>
              </a:ext>
            </a:extLst>
          </p:cNvPr>
          <p:cNvSpPr/>
          <p:nvPr/>
        </p:nvSpPr>
        <p:spPr>
          <a:xfrm>
            <a:off x="2337331" y="3421380"/>
            <a:ext cx="225371" cy="2401886"/>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5" name="TextBox 3114">
            <a:extLst>
              <a:ext uri="{FF2B5EF4-FFF2-40B4-BE49-F238E27FC236}">
                <a16:creationId xmlns:a16="http://schemas.microsoft.com/office/drawing/2014/main" id="{AF5A69E3-CB14-C6E6-37F4-E29791ADEA43}"/>
              </a:ext>
            </a:extLst>
          </p:cNvPr>
          <p:cNvSpPr txBox="1"/>
          <p:nvPr/>
        </p:nvSpPr>
        <p:spPr>
          <a:xfrm>
            <a:off x="274321" y="1554480"/>
            <a:ext cx="5582196" cy="707886"/>
          </a:xfrm>
          <a:prstGeom prst="rect">
            <a:avLst/>
          </a:prstGeom>
          <a:noFill/>
        </p:spPr>
        <p:txBody>
          <a:bodyPr wrap="square">
            <a:spAutoFit/>
          </a:bodyPr>
          <a:lstStyle/>
          <a:p>
            <a:pPr algn="ctr"/>
            <a:r>
              <a:rPr lang="en-US" sz="2000"/>
              <a:t>Education in emergencies and protracted crises in increasingly funded  through development aid</a:t>
            </a:r>
          </a:p>
        </p:txBody>
      </p:sp>
    </p:spTree>
    <p:extLst>
      <p:ext uri="{BB962C8B-B14F-4D97-AF65-F5344CB8AC3E}">
        <p14:creationId xmlns:p14="http://schemas.microsoft.com/office/powerpoint/2010/main" val="156149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wipe(down)">
                                      <p:cBhvr>
                                        <p:cTn id="7" dur="500"/>
                                        <p:tgtEl>
                                          <p:spTgt spid="308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86"/>
                                        </p:tgtEl>
                                        <p:attrNameLst>
                                          <p:attrName>style.visibility</p:attrName>
                                        </p:attrNameLst>
                                      </p:cBhvr>
                                      <p:to>
                                        <p:strVal val="visible"/>
                                      </p:to>
                                    </p:set>
                                    <p:animEffect transition="in" filter="wipe(down)">
                                      <p:cBhvr>
                                        <p:cTn id="11" dur="250"/>
                                        <p:tgtEl>
                                          <p:spTgt spid="3086"/>
                                        </p:tgtEl>
                                      </p:cBhvr>
                                    </p:animEffect>
                                  </p:childTnLst>
                                </p:cTn>
                              </p:par>
                            </p:childTnLst>
                          </p:cTn>
                        </p:par>
                        <p:par>
                          <p:cTn id="12" fill="hold">
                            <p:stCondLst>
                              <p:cond delay="750"/>
                            </p:stCondLst>
                            <p:childTnLst>
                              <p:par>
                                <p:cTn id="13" presetID="22" presetClass="entr" presetSubtype="4" fill="hold" grpId="0" nodeType="afterEffect">
                                  <p:stCondLst>
                                    <p:cond delay="0"/>
                                  </p:stCondLst>
                                  <p:childTnLst>
                                    <p:set>
                                      <p:cBhvr>
                                        <p:cTn id="14" dur="1" fill="hold">
                                          <p:stCondLst>
                                            <p:cond delay="0"/>
                                          </p:stCondLst>
                                        </p:cTn>
                                        <p:tgtEl>
                                          <p:spTgt spid="3092"/>
                                        </p:tgtEl>
                                        <p:attrNameLst>
                                          <p:attrName>style.visibility</p:attrName>
                                        </p:attrNameLst>
                                      </p:cBhvr>
                                      <p:to>
                                        <p:strVal val="visible"/>
                                      </p:to>
                                    </p:set>
                                    <p:animEffect transition="in" filter="wipe(down)">
                                      <p:cBhvr>
                                        <p:cTn id="15" dur="250"/>
                                        <p:tgtEl>
                                          <p:spTgt spid="3092"/>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093"/>
                                        </p:tgtEl>
                                        <p:attrNameLst>
                                          <p:attrName>style.visibility</p:attrName>
                                        </p:attrNameLst>
                                      </p:cBhvr>
                                      <p:to>
                                        <p:strVal val="visible"/>
                                      </p:to>
                                    </p:set>
                                    <p:animEffect transition="in" filter="wipe(down)">
                                      <p:cBhvr>
                                        <p:cTn id="19" dur="250"/>
                                        <p:tgtEl>
                                          <p:spTgt spid="3093"/>
                                        </p:tgtEl>
                                      </p:cBhvr>
                                    </p:animEffect>
                                  </p:childTnLst>
                                </p:cTn>
                              </p:par>
                            </p:childTnLst>
                          </p:cTn>
                        </p:par>
                        <p:par>
                          <p:cTn id="20" fill="hold">
                            <p:stCondLst>
                              <p:cond delay="1250"/>
                            </p:stCondLst>
                            <p:childTnLst>
                              <p:par>
                                <p:cTn id="21" presetID="22" presetClass="entr" presetSubtype="4" fill="hold" grpId="0" nodeType="afterEffect">
                                  <p:stCondLst>
                                    <p:cond delay="0"/>
                                  </p:stCondLst>
                                  <p:childTnLst>
                                    <p:set>
                                      <p:cBhvr>
                                        <p:cTn id="22" dur="1" fill="hold">
                                          <p:stCondLst>
                                            <p:cond delay="0"/>
                                          </p:stCondLst>
                                        </p:cTn>
                                        <p:tgtEl>
                                          <p:spTgt spid="3094"/>
                                        </p:tgtEl>
                                        <p:attrNameLst>
                                          <p:attrName>style.visibility</p:attrName>
                                        </p:attrNameLst>
                                      </p:cBhvr>
                                      <p:to>
                                        <p:strVal val="visible"/>
                                      </p:to>
                                    </p:set>
                                    <p:animEffect transition="in" filter="wipe(down)">
                                      <p:cBhvr>
                                        <p:cTn id="23" dur="250"/>
                                        <p:tgtEl>
                                          <p:spTgt spid="3094"/>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3095"/>
                                        </p:tgtEl>
                                        <p:attrNameLst>
                                          <p:attrName>style.visibility</p:attrName>
                                        </p:attrNameLst>
                                      </p:cBhvr>
                                      <p:to>
                                        <p:strVal val="visible"/>
                                      </p:to>
                                    </p:set>
                                    <p:animEffect transition="in" filter="wipe(down)">
                                      <p:cBhvr>
                                        <p:cTn id="27" dur="250"/>
                                        <p:tgtEl>
                                          <p:spTgt spid="3095"/>
                                        </p:tgtEl>
                                      </p:cBhvr>
                                    </p:animEffect>
                                  </p:childTnLst>
                                </p:cTn>
                              </p:par>
                            </p:childTnLst>
                          </p:cTn>
                        </p:par>
                        <p:par>
                          <p:cTn id="28" fill="hold">
                            <p:stCondLst>
                              <p:cond delay="1750"/>
                            </p:stCondLst>
                            <p:childTnLst>
                              <p:par>
                                <p:cTn id="29" presetID="22" presetClass="entr" presetSubtype="4" fill="hold" grpId="0" nodeType="afterEffect">
                                  <p:stCondLst>
                                    <p:cond delay="0"/>
                                  </p:stCondLst>
                                  <p:childTnLst>
                                    <p:set>
                                      <p:cBhvr>
                                        <p:cTn id="30" dur="1" fill="hold">
                                          <p:stCondLst>
                                            <p:cond delay="0"/>
                                          </p:stCondLst>
                                        </p:cTn>
                                        <p:tgtEl>
                                          <p:spTgt spid="3096"/>
                                        </p:tgtEl>
                                        <p:attrNameLst>
                                          <p:attrName>style.visibility</p:attrName>
                                        </p:attrNameLst>
                                      </p:cBhvr>
                                      <p:to>
                                        <p:strVal val="visible"/>
                                      </p:to>
                                    </p:set>
                                    <p:animEffect transition="in" filter="wipe(down)">
                                      <p:cBhvr>
                                        <p:cTn id="31" dur="250"/>
                                        <p:tgtEl>
                                          <p:spTgt spid="3096"/>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3105"/>
                                        </p:tgtEl>
                                        <p:attrNameLst>
                                          <p:attrName>style.visibility</p:attrName>
                                        </p:attrNameLst>
                                      </p:cBhvr>
                                      <p:to>
                                        <p:strVal val="visible"/>
                                      </p:to>
                                    </p:set>
                                    <p:animEffect transition="in" filter="wipe(down)">
                                      <p:cBhvr>
                                        <p:cTn id="35" dur="500"/>
                                        <p:tgtEl>
                                          <p:spTgt spid="3105"/>
                                        </p:tgtEl>
                                      </p:cBhvr>
                                    </p:animEffect>
                                  </p:childTnLst>
                                </p:cTn>
                              </p:par>
                            </p:childTnLst>
                          </p:cTn>
                        </p:par>
                        <p:par>
                          <p:cTn id="36" fill="hold">
                            <p:stCondLst>
                              <p:cond delay="2500"/>
                            </p:stCondLst>
                            <p:childTnLst>
                              <p:par>
                                <p:cTn id="37" presetID="22" presetClass="entr" presetSubtype="4" fill="hold" grpId="0" nodeType="afterEffect">
                                  <p:stCondLst>
                                    <p:cond delay="0"/>
                                  </p:stCondLst>
                                  <p:childTnLst>
                                    <p:set>
                                      <p:cBhvr>
                                        <p:cTn id="38" dur="1" fill="hold">
                                          <p:stCondLst>
                                            <p:cond delay="0"/>
                                          </p:stCondLst>
                                        </p:cTn>
                                        <p:tgtEl>
                                          <p:spTgt spid="3087"/>
                                        </p:tgtEl>
                                        <p:attrNameLst>
                                          <p:attrName>style.visibility</p:attrName>
                                        </p:attrNameLst>
                                      </p:cBhvr>
                                      <p:to>
                                        <p:strVal val="visible"/>
                                      </p:to>
                                    </p:set>
                                    <p:animEffect transition="in" filter="wipe(down)">
                                      <p:cBhvr>
                                        <p:cTn id="39" dur="500"/>
                                        <p:tgtEl>
                                          <p:spTgt spid="3087"/>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097"/>
                                        </p:tgtEl>
                                        <p:attrNameLst>
                                          <p:attrName>style.visibility</p:attrName>
                                        </p:attrNameLst>
                                      </p:cBhvr>
                                      <p:to>
                                        <p:strVal val="visible"/>
                                      </p:to>
                                    </p:set>
                                    <p:animEffect transition="in" filter="wipe(down)">
                                      <p:cBhvr>
                                        <p:cTn id="43" dur="250"/>
                                        <p:tgtEl>
                                          <p:spTgt spid="3097"/>
                                        </p:tgtEl>
                                      </p:cBhvr>
                                    </p:animEffect>
                                  </p:childTnLst>
                                </p:cTn>
                              </p:par>
                            </p:childTnLst>
                          </p:cTn>
                        </p:par>
                        <p:par>
                          <p:cTn id="44" fill="hold">
                            <p:stCondLst>
                              <p:cond delay="3250"/>
                            </p:stCondLst>
                            <p:childTnLst>
                              <p:par>
                                <p:cTn id="45" presetID="22" presetClass="entr" presetSubtype="4" fill="hold" grpId="0" nodeType="afterEffect">
                                  <p:stCondLst>
                                    <p:cond delay="0"/>
                                  </p:stCondLst>
                                  <p:childTnLst>
                                    <p:set>
                                      <p:cBhvr>
                                        <p:cTn id="46" dur="1" fill="hold">
                                          <p:stCondLst>
                                            <p:cond delay="0"/>
                                          </p:stCondLst>
                                        </p:cTn>
                                        <p:tgtEl>
                                          <p:spTgt spid="3098"/>
                                        </p:tgtEl>
                                        <p:attrNameLst>
                                          <p:attrName>style.visibility</p:attrName>
                                        </p:attrNameLst>
                                      </p:cBhvr>
                                      <p:to>
                                        <p:strVal val="visible"/>
                                      </p:to>
                                    </p:set>
                                    <p:animEffect transition="in" filter="wipe(down)">
                                      <p:cBhvr>
                                        <p:cTn id="47" dur="250"/>
                                        <p:tgtEl>
                                          <p:spTgt spid="3098"/>
                                        </p:tgtEl>
                                      </p:cBhvr>
                                    </p:animEffect>
                                  </p:childTnLst>
                                </p:cTn>
                              </p:par>
                            </p:childTnLst>
                          </p:cTn>
                        </p:par>
                        <p:par>
                          <p:cTn id="48" fill="hold">
                            <p:stCondLst>
                              <p:cond delay="3500"/>
                            </p:stCondLst>
                            <p:childTnLst>
                              <p:par>
                                <p:cTn id="49" presetID="22" presetClass="entr" presetSubtype="4" fill="hold" grpId="0" nodeType="afterEffect">
                                  <p:stCondLst>
                                    <p:cond delay="0"/>
                                  </p:stCondLst>
                                  <p:childTnLst>
                                    <p:set>
                                      <p:cBhvr>
                                        <p:cTn id="50" dur="1" fill="hold">
                                          <p:stCondLst>
                                            <p:cond delay="0"/>
                                          </p:stCondLst>
                                        </p:cTn>
                                        <p:tgtEl>
                                          <p:spTgt spid="3099"/>
                                        </p:tgtEl>
                                        <p:attrNameLst>
                                          <p:attrName>style.visibility</p:attrName>
                                        </p:attrNameLst>
                                      </p:cBhvr>
                                      <p:to>
                                        <p:strVal val="visible"/>
                                      </p:to>
                                    </p:set>
                                    <p:animEffect transition="in" filter="wipe(down)">
                                      <p:cBhvr>
                                        <p:cTn id="51" dur="250"/>
                                        <p:tgtEl>
                                          <p:spTgt spid="3099"/>
                                        </p:tgtEl>
                                      </p:cBhvr>
                                    </p:animEffect>
                                  </p:childTnLst>
                                </p:cTn>
                              </p:par>
                            </p:childTnLst>
                          </p:cTn>
                        </p:par>
                        <p:par>
                          <p:cTn id="52" fill="hold">
                            <p:stCondLst>
                              <p:cond delay="3750"/>
                            </p:stCondLst>
                            <p:childTnLst>
                              <p:par>
                                <p:cTn id="53" presetID="22" presetClass="entr" presetSubtype="4" fill="hold" grpId="0" nodeType="afterEffect">
                                  <p:stCondLst>
                                    <p:cond delay="0"/>
                                  </p:stCondLst>
                                  <p:childTnLst>
                                    <p:set>
                                      <p:cBhvr>
                                        <p:cTn id="54" dur="1" fill="hold">
                                          <p:stCondLst>
                                            <p:cond delay="0"/>
                                          </p:stCondLst>
                                        </p:cTn>
                                        <p:tgtEl>
                                          <p:spTgt spid="3100"/>
                                        </p:tgtEl>
                                        <p:attrNameLst>
                                          <p:attrName>style.visibility</p:attrName>
                                        </p:attrNameLst>
                                      </p:cBhvr>
                                      <p:to>
                                        <p:strVal val="visible"/>
                                      </p:to>
                                    </p:set>
                                    <p:animEffect transition="in" filter="wipe(down)">
                                      <p:cBhvr>
                                        <p:cTn id="55" dur="250"/>
                                        <p:tgtEl>
                                          <p:spTgt spid="3100"/>
                                        </p:tgtEl>
                                      </p:cBhvr>
                                    </p:animEffect>
                                  </p:childTnLst>
                                </p:cTn>
                              </p:par>
                            </p:childTnLst>
                          </p:cTn>
                        </p:par>
                        <p:par>
                          <p:cTn id="56" fill="hold">
                            <p:stCondLst>
                              <p:cond delay="4000"/>
                            </p:stCondLst>
                            <p:childTnLst>
                              <p:par>
                                <p:cTn id="57" presetID="22" presetClass="entr" presetSubtype="4" fill="hold" grpId="0" nodeType="afterEffect">
                                  <p:stCondLst>
                                    <p:cond delay="0"/>
                                  </p:stCondLst>
                                  <p:childTnLst>
                                    <p:set>
                                      <p:cBhvr>
                                        <p:cTn id="58" dur="1" fill="hold">
                                          <p:stCondLst>
                                            <p:cond delay="0"/>
                                          </p:stCondLst>
                                        </p:cTn>
                                        <p:tgtEl>
                                          <p:spTgt spid="3101"/>
                                        </p:tgtEl>
                                        <p:attrNameLst>
                                          <p:attrName>style.visibility</p:attrName>
                                        </p:attrNameLst>
                                      </p:cBhvr>
                                      <p:to>
                                        <p:strVal val="visible"/>
                                      </p:to>
                                    </p:set>
                                    <p:animEffect transition="in" filter="wipe(down)">
                                      <p:cBhvr>
                                        <p:cTn id="59" dur="250"/>
                                        <p:tgtEl>
                                          <p:spTgt spid="3101"/>
                                        </p:tgtEl>
                                      </p:cBhvr>
                                    </p:animEffect>
                                  </p:childTnLst>
                                </p:cTn>
                              </p:par>
                            </p:childTnLst>
                          </p:cTn>
                        </p:par>
                        <p:par>
                          <p:cTn id="60" fill="hold">
                            <p:stCondLst>
                              <p:cond delay="4250"/>
                            </p:stCondLst>
                            <p:childTnLst>
                              <p:par>
                                <p:cTn id="61" presetID="22" presetClass="entr" presetSubtype="4" fill="hold" grpId="0" nodeType="afterEffect">
                                  <p:stCondLst>
                                    <p:cond delay="0"/>
                                  </p:stCondLst>
                                  <p:childTnLst>
                                    <p:set>
                                      <p:cBhvr>
                                        <p:cTn id="62" dur="1" fill="hold">
                                          <p:stCondLst>
                                            <p:cond delay="0"/>
                                          </p:stCondLst>
                                        </p:cTn>
                                        <p:tgtEl>
                                          <p:spTgt spid="3102"/>
                                        </p:tgtEl>
                                        <p:attrNameLst>
                                          <p:attrName>style.visibility</p:attrName>
                                        </p:attrNameLst>
                                      </p:cBhvr>
                                      <p:to>
                                        <p:strVal val="visible"/>
                                      </p:to>
                                    </p:set>
                                    <p:animEffect transition="in" filter="wipe(down)">
                                      <p:cBhvr>
                                        <p:cTn id="63" dur="250"/>
                                        <p:tgtEl>
                                          <p:spTgt spid="3102"/>
                                        </p:tgtEl>
                                      </p:cBhvr>
                                    </p:animEffect>
                                  </p:childTnLst>
                                </p:cTn>
                              </p:par>
                            </p:childTnLst>
                          </p:cTn>
                        </p:par>
                        <p:par>
                          <p:cTn id="64" fill="hold">
                            <p:stCondLst>
                              <p:cond delay="4500"/>
                            </p:stCondLst>
                            <p:childTnLst>
                              <p:par>
                                <p:cTn id="65" presetID="22" presetClass="entr" presetSubtype="4" fill="hold" grpId="0" nodeType="afterEffect">
                                  <p:stCondLst>
                                    <p:cond delay="0"/>
                                  </p:stCondLst>
                                  <p:childTnLst>
                                    <p:set>
                                      <p:cBhvr>
                                        <p:cTn id="66" dur="1" fill="hold">
                                          <p:stCondLst>
                                            <p:cond delay="0"/>
                                          </p:stCondLst>
                                        </p:cTn>
                                        <p:tgtEl>
                                          <p:spTgt spid="3103"/>
                                        </p:tgtEl>
                                        <p:attrNameLst>
                                          <p:attrName>style.visibility</p:attrName>
                                        </p:attrNameLst>
                                      </p:cBhvr>
                                      <p:to>
                                        <p:strVal val="visible"/>
                                      </p:to>
                                    </p:set>
                                    <p:animEffect transition="in" filter="wipe(down)">
                                      <p:cBhvr>
                                        <p:cTn id="67" dur="250"/>
                                        <p:tgtEl>
                                          <p:spTgt spid="3103"/>
                                        </p:tgtEl>
                                      </p:cBhvr>
                                    </p:animEffect>
                                  </p:childTnLst>
                                </p:cTn>
                              </p:par>
                            </p:childTnLst>
                          </p:cTn>
                        </p:par>
                        <p:par>
                          <p:cTn id="68" fill="hold">
                            <p:stCondLst>
                              <p:cond delay="4750"/>
                            </p:stCondLst>
                            <p:childTnLst>
                              <p:par>
                                <p:cTn id="69" presetID="22" presetClass="entr" presetSubtype="4" fill="hold" grpId="0" nodeType="afterEffect">
                                  <p:stCondLst>
                                    <p:cond delay="0"/>
                                  </p:stCondLst>
                                  <p:childTnLst>
                                    <p:set>
                                      <p:cBhvr>
                                        <p:cTn id="70" dur="1" fill="hold">
                                          <p:stCondLst>
                                            <p:cond delay="0"/>
                                          </p:stCondLst>
                                        </p:cTn>
                                        <p:tgtEl>
                                          <p:spTgt spid="3104"/>
                                        </p:tgtEl>
                                        <p:attrNameLst>
                                          <p:attrName>style.visibility</p:attrName>
                                        </p:attrNameLst>
                                      </p:cBhvr>
                                      <p:to>
                                        <p:strVal val="visible"/>
                                      </p:to>
                                    </p:set>
                                    <p:animEffect transition="in" filter="wipe(down)">
                                      <p:cBhvr>
                                        <p:cTn id="71" dur="250"/>
                                        <p:tgtEl>
                                          <p:spTgt spid="3104"/>
                                        </p:tgtEl>
                                      </p:cBhvr>
                                    </p:animEffect>
                                  </p:childTnLst>
                                </p:cTn>
                              </p:par>
                            </p:childTnLst>
                          </p:cTn>
                        </p:par>
                        <p:par>
                          <p:cTn id="72" fill="hold">
                            <p:stCondLst>
                              <p:cond delay="5000"/>
                            </p:stCondLst>
                            <p:childTnLst>
                              <p:par>
                                <p:cTn id="73" presetID="22" presetClass="entr" presetSubtype="4" fill="hold" grpId="0" nodeType="afterEffect">
                                  <p:stCondLst>
                                    <p:cond delay="0"/>
                                  </p:stCondLst>
                                  <p:childTnLst>
                                    <p:set>
                                      <p:cBhvr>
                                        <p:cTn id="74" dur="1" fill="hold">
                                          <p:stCondLst>
                                            <p:cond delay="0"/>
                                          </p:stCondLst>
                                        </p:cTn>
                                        <p:tgtEl>
                                          <p:spTgt spid="3112"/>
                                        </p:tgtEl>
                                        <p:attrNameLst>
                                          <p:attrName>style.visibility</p:attrName>
                                        </p:attrNameLst>
                                      </p:cBhvr>
                                      <p:to>
                                        <p:strVal val="visible"/>
                                      </p:to>
                                    </p:set>
                                    <p:animEffect transition="in" filter="wipe(down)">
                                      <p:cBhvr>
                                        <p:cTn id="75" dur="500"/>
                                        <p:tgtEl>
                                          <p:spTgt spid="3112"/>
                                        </p:tgtEl>
                                      </p:cBhvr>
                                    </p:animEffect>
                                  </p:childTnLst>
                                </p:cTn>
                              </p:par>
                            </p:childTnLst>
                          </p:cTn>
                        </p:par>
                        <p:par>
                          <p:cTn id="76" fill="hold">
                            <p:stCondLst>
                              <p:cond delay="5500"/>
                            </p:stCondLst>
                            <p:childTnLst>
                              <p:par>
                                <p:cTn id="77" presetID="22" presetClass="entr" presetSubtype="4" fill="hold" grpId="0" nodeType="afterEffect">
                                  <p:stCondLst>
                                    <p:cond delay="0"/>
                                  </p:stCondLst>
                                  <p:childTnLst>
                                    <p:set>
                                      <p:cBhvr>
                                        <p:cTn id="78" dur="1" fill="hold">
                                          <p:stCondLst>
                                            <p:cond delay="0"/>
                                          </p:stCondLst>
                                        </p:cTn>
                                        <p:tgtEl>
                                          <p:spTgt spid="3113"/>
                                        </p:tgtEl>
                                        <p:attrNameLst>
                                          <p:attrName>style.visibility</p:attrName>
                                        </p:attrNameLst>
                                      </p:cBhvr>
                                      <p:to>
                                        <p:strVal val="visible"/>
                                      </p:to>
                                    </p:set>
                                    <p:animEffect transition="in" filter="wipe(down)">
                                      <p:cBhvr>
                                        <p:cTn id="79" dur="500"/>
                                        <p:tgtEl>
                                          <p:spTgt spid="3113"/>
                                        </p:tgtEl>
                                      </p:cBhvr>
                                    </p:animEffect>
                                  </p:childTnLst>
                                </p:cTn>
                              </p:par>
                            </p:childTnLst>
                          </p:cTn>
                        </p:par>
                        <p:par>
                          <p:cTn id="80" fill="hold">
                            <p:stCondLst>
                              <p:cond delay="6000"/>
                            </p:stCondLst>
                            <p:childTnLst>
                              <p:par>
                                <p:cTn id="81" presetID="22" presetClass="entr" presetSubtype="4" fill="hold" grpId="0" nodeType="afterEffect">
                                  <p:stCondLst>
                                    <p:cond delay="0"/>
                                  </p:stCondLst>
                                  <p:childTnLst>
                                    <p:set>
                                      <p:cBhvr>
                                        <p:cTn id="82" dur="1" fill="hold">
                                          <p:stCondLst>
                                            <p:cond delay="0"/>
                                          </p:stCondLst>
                                        </p:cTn>
                                        <p:tgtEl>
                                          <p:spTgt spid="3114"/>
                                        </p:tgtEl>
                                        <p:attrNameLst>
                                          <p:attrName>style.visibility</p:attrName>
                                        </p:attrNameLst>
                                      </p:cBhvr>
                                      <p:to>
                                        <p:strVal val="visible"/>
                                      </p:to>
                                    </p:set>
                                    <p:animEffect transition="in" filter="wipe(down)">
                                      <p:cBhvr>
                                        <p:cTn id="83" dur="500"/>
                                        <p:tgtEl>
                                          <p:spTgt spid="3114"/>
                                        </p:tgtEl>
                                      </p:cBhvr>
                                    </p:animEffect>
                                  </p:childTnLst>
                                </p:cTn>
                              </p:par>
                            </p:childTnLst>
                          </p:cTn>
                        </p:par>
                        <p:par>
                          <p:cTn id="84" fill="hold">
                            <p:stCondLst>
                              <p:cond delay="6500"/>
                            </p:stCondLst>
                            <p:childTnLst>
                              <p:par>
                                <p:cTn id="85" presetID="22" presetClass="entr" presetSubtype="4" fill="hold" grpId="0" nodeType="afterEffect">
                                  <p:stCondLst>
                                    <p:cond delay="0"/>
                                  </p:stCondLst>
                                  <p:childTnLst>
                                    <p:set>
                                      <p:cBhvr>
                                        <p:cTn id="86" dur="1" fill="hold">
                                          <p:stCondLst>
                                            <p:cond delay="0"/>
                                          </p:stCondLst>
                                        </p:cTn>
                                        <p:tgtEl>
                                          <p:spTgt spid="3111"/>
                                        </p:tgtEl>
                                        <p:attrNameLst>
                                          <p:attrName>style.visibility</p:attrName>
                                        </p:attrNameLst>
                                      </p:cBhvr>
                                      <p:to>
                                        <p:strVal val="visible"/>
                                      </p:to>
                                    </p:set>
                                    <p:animEffect transition="in" filter="wipe(down)">
                                      <p:cBhvr>
                                        <p:cTn id="87" dur="500"/>
                                        <p:tgtEl>
                                          <p:spTgt spid="3111"/>
                                        </p:tgtEl>
                                      </p:cBhvr>
                                    </p:animEffect>
                                  </p:childTnLst>
                                </p:cTn>
                              </p:par>
                            </p:childTnLst>
                          </p:cTn>
                        </p:par>
                        <p:par>
                          <p:cTn id="88" fill="hold">
                            <p:stCondLst>
                              <p:cond delay="7000"/>
                            </p:stCondLst>
                            <p:childTnLst>
                              <p:par>
                                <p:cTn id="89" presetID="22" presetClass="entr" presetSubtype="4" fill="hold" grpId="0" nodeType="afterEffect">
                                  <p:stCondLst>
                                    <p:cond delay="0"/>
                                  </p:stCondLst>
                                  <p:childTnLst>
                                    <p:set>
                                      <p:cBhvr>
                                        <p:cTn id="90" dur="1" fill="hold">
                                          <p:stCondLst>
                                            <p:cond delay="0"/>
                                          </p:stCondLst>
                                        </p:cTn>
                                        <p:tgtEl>
                                          <p:spTgt spid="3110"/>
                                        </p:tgtEl>
                                        <p:attrNameLst>
                                          <p:attrName>style.visibility</p:attrName>
                                        </p:attrNameLst>
                                      </p:cBhvr>
                                      <p:to>
                                        <p:strVal val="visible"/>
                                      </p:to>
                                    </p:set>
                                    <p:animEffect transition="in" filter="wipe(down)">
                                      <p:cBhvr>
                                        <p:cTn id="91" dur="500"/>
                                        <p:tgtEl>
                                          <p:spTgt spid="3110"/>
                                        </p:tgtEl>
                                      </p:cBhvr>
                                    </p:animEffect>
                                  </p:childTnLst>
                                </p:cTn>
                              </p:par>
                            </p:childTnLst>
                          </p:cTn>
                        </p:par>
                        <p:par>
                          <p:cTn id="92" fill="hold">
                            <p:stCondLst>
                              <p:cond delay="7500"/>
                            </p:stCondLst>
                            <p:childTnLst>
                              <p:par>
                                <p:cTn id="93" presetID="22" presetClass="entr" presetSubtype="4" fill="hold" grpId="0" nodeType="afterEffect">
                                  <p:stCondLst>
                                    <p:cond delay="0"/>
                                  </p:stCondLst>
                                  <p:childTnLst>
                                    <p:set>
                                      <p:cBhvr>
                                        <p:cTn id="94" dur="1" fill="hold">
                                          <p:stCondLst>
                                            <p:cond delay="0"/>
                                          </p:stCondLst>
                                        </p:cTn>
                                        <p:tgtEl>
                                          <p:spTgt spid="3107"/>
                                        </p:tgtEl>
                                        <p:attrNameLst>
                                          <p:attrName>style.visibility</p:attrName>
                                        </p:attrNameLst>
                                      </p:cBhvr>
                                      <p:to>
                                        <p:strVal val="visible"/>
                                      </p:to>
                                    </p:set>
                                    <p:animEffect transition="in" filter="wipe(down)">
                                      <p:cBhvr>
                                        <p:cTn id="95" dur="500"/>
                                        <p:tgtEl>
                                          <p:spTgt spid="3107"/>
                                        </p:tgtEl>
                                      </p:cBhvr>
                                    </p:animEffect>
                                  </p:childTnLst>
                                </p:cTn>
                              </p:par>
                            </p:childTnLst>
                          </p:cTn>
                        </p:par>
                        <p:par>
                          <p:cTn id="96" fill="hold">
                            <p:stCondLst>
                              <p:cond delay="8000"/>
                            </p:stCondLst>
                            <p:childTnLst>
                              <p:par>
                                <p:cTn id="97" presetID="22" presetClass="entr" presetSubtype="4" fill="hold" grpId="0" nodeType="afterEffect">
                                  <p:stCondLst>
                                    <p:cond delay="0"/>
                                  </p:stCondLst>
                                  <p:childTnLst>
                                    <p:set>
                                      <p:cBhvr>
                                        <p:cTn id="98" dur="1" fill="hold">
                                          <p:stCondLst>
                                            <p:cond delay="0"/>
                                          </p:stCondLst>
                                        </p:cTn>
                                        <p:tgtEl>
                                          <p:spTgt spid="3108"/>
                                        </p:tgtEl>
                                        <p:attrNameLst>
                                          <p:attrName>style.visibility</p:attrName>
                                        </p:attrNameLst>
                                      </p:cBhvr>
                                      <p:to>
                                        <p:strVal val="visible"/>
                                      </p:to>
                                    </p:set>
                                    <p:animEffect transition="in" filter="wipe(down)">
                                      <p:cBhvr>
                                        <p:cTn id="99" dur="500"/>
                                        <p:tgtEl>
                                          <p:spTgt spid="3108"/>
                                        </p:tgtEl>
                                      </p:cBhvr>
                                    </p:animEffect>
                                  </p:childTnLst>
                                </p:cTn>
                              </p:par>
                            </p:childTnLst>
                          </p:cTn>
                        </p:par>
                        <p:par>
                          <p:cTn id="100" fill="hold">
                            <p:stCondLst>
                              <p:cond delay="8500"/>
                            </p:stCondLst>
                            <p:childTnLst>
                              <p:par>
                                <p:cTn id="101" presetID="22" presetClass="entr" presetSubtype="4" fill="hold" grpId="0" nodeType="afterEffect">
                                  <p:stCondLst>
                                    <p:cond delay="0"/>
                                  </p:stCondLst>
                                  <p:childTnLst>
                                    <p:set>
                                      <p:cBhvr>
                                        <p:cTn id="102" dur="1" fill="hold">
                                          <p:stCondLst>
                                            <p:cond delay="0"/>
                                          </p:stCondLst>
                                        </p:cTn>
                                        <p:tgtEl>
                                          <p:spTgt spid="3109"/>
                                        </p:tgtEl>
                                        <p:attrNameLst>
                                          <p:attrName>style.visibility</p:attrName>
                                        </p:attrNameLst>
                                      </p:cBhvr>
                                      <p:to>
                                        <p:strVal val="visible"/>
                                      </p:to>
                                    </p:set>
                                    <p:animEffect transition="in" filter="wipe(down)">
                                      <p:cBhvr>
                                        <p:cTn id="103" dur="500"/>
                                        <p:tgtEl>
                                          <p:spTgt spid="3109"/>
                                        </p:tgtEl>
                                      </p:cBhvr>
                                    </p:animEffect>
                                  </p:childTnLst>
                                </p:cTn>
                              </p:par>
                            </p:childTnLst>
                          </p:cTn>
                        </p:par>
                        <p:par>
                          <p:cTn id="104" fill="hold">
                            <p:stCondLst>
                              <p:cond delay="9000"/>
                            </p:stCondLst>
                            <p:childTnLst>
                              <p:par>
                                <p:cTn id="105" presetID="22" presetClass="entr" presetSubtype="4" fill="hold" grpId="0" nodeType="afterEffect">
                                  <p:stCondLst>
                                    <p:cond delay="0"/>
                                  </p:stCondLst>
                                  <p:childTnLst>
                                    <p:set>
                                      <p:cBhvr>
                                        <p:cTn id="106" dur="1" fill="hold">
                                          <p:stCondLst>
                                            <p:cond delay="0"/>
                                          </p:stCondLst>
                                        </p:cTn>
                                        <p:tgtEl>
                                          <p:spTgt spid="3088"/>
                                        </p:tgtEl>
                                        <p:attrNameLst>
                                          <p:attrName>style.visibility</p:attrName>
                                        </p:attrNameLst>
                                      </p:cBhvr>
                                      <p:to>
                                        <p:strVal val="visible"/>
                                      </p:to>
                                    </p:set>
                                    <p:animEffect transition="in" filter="wipe(down)">
                                      <p:cBhvr>
                                        <p:cTn id="107" dur="500"/>
                                        <p:tgtEl>
                                          <p:spTgt spid="3088"/>
                                        </p:tgtEl>
                                      </p:cBhvr>
                                    </p:animEffect>
                                  </p:childTnLst>
                                </p:cTn>
                              </p:par>
                            </p:childTnLst>
                          </p:cTn>
                        </p:par>
                        <p:par>
                          <p:cTn id="108" fill="hold">
                            <p:stCondLst>
                              <p:cond delay="9500"/>
                            </p:stCondLst>
                            <p:childTnLst>
                              <p:par>
                                <p:cTn id="109" presetID="22" presetClass="entr" presetSubtype="4" fill="hold" grpId="0" nodeType="afterEffect">
                                  <p:stCondLst>
                                    <p:cond delay="0"/>
                                  </p:stCondLst>
                                  <p:childTnLst>
                                    <p:set>
                                      <p:cBhvr>
                                        <p:cTn id="110" dur="1" fill="hold">
                                          <p:stCondLst>
                                            <p:cond delay="0"/>
                                          </p:stCondLst>
                                        </p:cTn>
                                        <p:tgtEl>
                                          <p:spTgt spid="3084"/>
                                        </p:tgtEl>
                                        <p:attrNameLst>
                                          <p:attrName>style.visibility</p:attrName>
                                        </p:attrNameLst>
                                      </p:cBhvr>
                                      <p:to>
                                        <p:strVal val="visible"/>
                                      </p:to>
                                    </p:set>
                                    <p:animEffect transition="in" filter="wipe(down)">
                                      <p:cBhvr>
                                        <p:cTn id="111" dur="500"/>
                                        <p:tgtEl>
                                          <p:spTgt spid="3084"/>
                                        </p:tgtEl>
                                      </p:cBhvr>
                                    </p:animEffect>
                                  </p:childTnLst>
                                </p:cTn>
                              </p:par>
                            </p:childTnLst>
                          </p:cTn>
                        </p:par>
                        <p:par>
                          <p:cTn id="112" fill="hold">
                            <p:stCondLst>
                              <p:cond delay="10000"/>
                            </p:stCondLst>
                            <p:childTnLst>
                              <p:par>
                                <p:cTn id="113" presetID="22" presetClass="entr" presetSubtype="4" fill="hold" grpId="0" nodeType="afterEffect">
                                  <p:stCondLst>
                                    <p:cond delay="0"/>
                                  </p:stCondLst>
                                  <p:childTnLst>
                                    <p:set>
                                      <p:cBhvr>
                                        <p:cTn id="114" dur="1" fill="hold">
                                          <p:stCondLst>
                                            <p:cond delay="0"/>
                                          </p:stCondLst>
                                        </p:cTn>
                                        <p:tgtEl>
                                          <p:spTgt spid="3090"/>
                                        </p:tgtEl>
                                        <p:attrNameLst>
                                          <p:attrName>style.visibility</p:attrName>
                                        </p:attrNameLst>
                                      </p:cBhvr>
                                      <p:to>
                                        <p:strVal val="visible"/>
                                      </p:to>
                                    </p:set>
                                    <p:animEffect transition="in" filter="wipe(down)">
                                      <p:cBhvr>
                                        <p:cTn id="115" dur="500"/>
                                        <p:tgtEl>
                                          <p:spTgt spid="3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animBg="1"/>
      <p:bldP spid="3085" grpId="0" animBg="1"/>
      <p:bldP spid="3086" grpId="0" animBg="1"/>
      <p:bldP spid="3087" grpId="0" animBg="1"/>
      <p:bldP spid="3088" grpId="0"/>
      <p:bldP spid="3090" grpId="0"/>
      <p:bldP spid="3092" grpId="0"/>
      <p:bldP spid="3093" grpId="0"/>
      <p:bldP spid="3094" grpId="0"/>
      <p:bldP spid="3095" grpId="0"/>
      <p:bldP spid="3096" grpId="0"/>
      <p:bldP spid="3097" grpId="0"/>
      <p:bldP spid="3098" grpId="0"/>
      <p:bldP spid="3099" grpId="0"/>
      <p:bldP spid="3100" grpId="0"/>
      <p:bldP spid="3101" grpId="0"/>
      <p:bldP spid="3102" grpId="0"/>
      <p:bldP spid="3103" grpId="0"/>
      <p:bldP spid="3104" grpId="0"/>
      <p:bldP spid="3105" grpId="0"/>
      <p:bldP spid="3107" grpId="0" animBg="1"/>
      <p:bldP spid="3108" grpId="0" animBg="1"/>
      <p:bldP spid="3109" grpId="0" animBg="1"/>
      <p:bldP spid="3110" grpId="0" animBg="1"/>
      <p:bldP spid="3111" grpId="0" animBg="1"/>
      <p:bldP spid="3112" grpId="0" animBg="1"/>
      <p:bldP spid="3113" grpId="0" animBg="1"/>
      <p:bldP spid="31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276C2-C6F4-CD2B-DA40-9A670FCB6E2D}"/>
              </a:ext>
            </a:extLst>
          </p:cNvPr>
          <p:cNvSpPr>
            <a:spLocks noGrp="1"/>
          </p:cNvSpPr>
          <p:nvPr>
            <p:ph type="title"/>
          </p:nvPr>
        </p:nvSpPr>
        <p:spPr>
          <a:xfrm>
            <a:off x="274320" y="182880"/>
            <a:ext cx="7556629" cy="594991"/>
          </a:xfrm>
        </p:spPr>
        <p:txBody>
          <a:bodyPr anchor="t" anchorCtr="0"/>
          <a:lstStyle/>
          <a:p>
            <a:pPr>
              <a:lnSpc>
                <a:spcPct val="100000"/>
              </a:lnSpc>
            </a:pPr>
            <a:r>
              <a:rPr lang="en-US" sz="3500" dirty="0"/>
              <a:t>Looking across databases </a:t>
            </a:r>
            <a:br>
              <a:rPr lang="en-US" sz="3500" dirty="0"/>
            </a:br>
            <a:r>
              <a:rPr lang="en-US" sz="3500" dirty="0"/>
              <a:t>improves aid transparency</a:t>
            </a:r>
            <a:endParaRPr lang="en-US" sz="3500"/>
          </a:p>
        </p:txBody>
      </p:sp>
      <p:pic>
        <p:nvPicPr>
          <p:cNvPr id="73" name="Picture 72">
            <a:extLst>
              <a:ext uri="{FF2B5EF4-FFF2-40B4-BE49-F238E27FC236}">
                <a16:creationId xmlns:a16="http://schemas.microsoft.com/office/drawing/2014/main" id="{6CE2A764-6C0E-6362-2E7F-3460C1978F7F}"/>
              </a:ext>
            </a:extLst>
          </p:cNvPr>
          <p:cNvPicPr>
            <a:picLocks noChangeAspect="1"/>
          </p:cNvPicPr>
          <p:nvPr/>
        </p:nvPicPr>
        <p:blipFill>
          <a:blip r:embed="rId3"/>
          <a:stretch>
            <a:fillRect/>
          </a:stretch>
        </p:blipFill>
        <p:spPr>
          <a:xfrm>
            <a:off x="368300" y="2363657"/>
            <a:ext cx="8406036" cy="3897675"/>
          </a:xfrm>
          <a:prstGeom prst="rect">
            <a:avLst/>
          </a:prstGeom>
        </p:spPr>
      </p:pic>
      <p:pic>
        <p:nvPicPr>
          <p:cNvPr id="5" name="Picture 4">
            <a:extLst>
              <a:ext uri="{FF2B5EF4-FFF2-40B4-BE49-F238E27FC236}">
                <a16:creationId xmlns:a16="http://schemas.microsoft.com/office/drawing/2014/main" id="{1EE35935-C4F3-640C-A656-ADA0105E49BF}"/>
              </a:ext>
            </a:extLst>
          </p:cNvPr>
          <p:cNvPicPr>
            <a:picLocks noChangeAspect="1"/>
          </p:cNvPicPr>
          <p:nvPr/>
        </p:nvPicPr>
        <p:blipFill>
          <a:blip r:embed="rId4"/>
          <a:stretch>
            <a:fillRect/>
          </a:stretch>
        </p:blipFill>
        <p:spPr>
          <a:xfrm>
            <a:off x="6167288" y="162826"/>
            <a:ext cx="1649341" cy="787186"/>
          </a:xfrm>
          <a:prstGeom prst="rect">
            <a:avLst/>
          </a:prstGeom>
        </p:spPr>
      </p:pic>
      <p:sp>
        <p:nvSpPr>
          <p:cNvPr id="7" name="TextBox 6">
            <a:extLst>
              <a:ext uri="{FF2B5EF4-FFF2-40B4-BE49-F238E27FC236}">
                <a16:creationId xmlns:a16="http://schemas.microsoft.com/office/drawing/2014/main" id="{386F1EF3-6FB9-DC3D-E6A4-52C000951C84}"/>
              </a:ext>
            </a:extLst>
          </p:cNvPr>
          <p:cNvSpPr txBox="1"/>
          <p:nvPr/>
        </p:nvSpPr>
        <p:spPr>
          <a:xfrm>
            <a:off x="538619" y="1554480"/>
            <a:ext cx="7954028" cy="707886"/>
          </a:xfrm>
          <a:prstGeom prst="rect">
            <a:avLst/>
          </a:prstGeom>
          <a:noFill/>
        </p:spPr>
        <p:txBody>
          <a:bodyPr wrap="square">
            <a:spAutoFit/>
          </a:bodyPr>
          <a:lstStyle/>
          <a:p>
            <a:pPr algn="ctr"/>
            <a:r>
              <a:rPr lang="en-US" sz="2000" i="0" u="none" strike="noStrike" baseline="0"/>
              <a:t>Humanitarian aid to education represents a small proportion of funding even in crisis-affected countries</a:t>
            </a:r>
            <a:endParaRPr lang="en-US" sz="2000"/>
          </a:p>
        </p:txBody>
      </p:sp>
      <p:pic>
        <p:nvPicPr>
          <p:cNvPr id="45" name="Picture 44">
            <a:extLst>
              <a:ext uri="{FF2B5EF4-FFF2-40B4-BE49-F238E27FC236}">
                <a16:creationId xmlns:a16="http://schemas.microsoft.com/office/drawing/2014/main" id="{EF8A1CBC-5389-4B51-89E3-BED6EF5FEA23}"/>
              </a:ext>
            </a:extLst>
          </p:cNvPr>
          <p:cNvPicPr>
            <a:picLocks noChangeAspect="1"/>
          </p:cNvPicPr>
          <p:nvPr/>
        </p:nvPicPr>
        <p:blipFill>
          <a:blip r:embed="rId5"/>
          <a:stretch>
            <a:fillRect/>
          </a:stretch>
        </p:blipFill>
        <p:spPr>
          <a:xfrm>
            <a:off x="313596" y="4244341"/>
            <a:ext cx="1315847" cy="371202"/>
          </a:xfrm>
          <a:prstGeom prst="rect">
            <a:avLst/>
          </a:prstGeom>
        </p:spPr>
      </p:pic>
    </p:spTree>
    <p:extLst>
      <p:ext uri="{BB962C8B-B14F-4D97-AF65-F5344CB8AC3E}">
        <p14:creationId xmlns:p14="http://schemas.microsoft.com/office/powerpoint/2010/main" val="401792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8290-5896-6A21-6B0F-D826B40511FF}"/>
              </a:ext>
            </a:extLst>
          </p:cNvPr>
          <p:cNvSpPr>
            <a:spLocks noGrp="1"/>
          </p:cNvSpPr>
          <p:nvPr>
            <p:ph type="title"/>
          </p:nvPr>
        </p:nvSpPr>
        <p:spPr>
          <a:xfrm>
            <a:off x="274320" y="182880"/>
            <a:ext cx="5964780" cy="594991"/>
          </a:xfrm>
        </p:spPr>
        <p:txBody>
          <a:bodyPr anchor="t" anchorCtr="0"/>
          <a:lstStyle/>
          <a:p>
            <a:pPr>
              <a:lnSpc>
                <a:spcPct val="100000"/>
              </a:lnSpc>
            </a:pPr>
            <a:r>
              <a:rPr lang="en-US"/>
              <a:t>Education in emergencies</a:t>
            </a:r>
            <a:r>
              <a:rPr lang="en-US" dirty="0"/>
              <a:t> financing is increasing</a:t>
            </a:r>
            <a:endParaRPr lang="en-US"/>
          </a:p>
        </p:txBody>
      </p:sp>
      <p:pic>
        <p:nvPicPr>
          <p:cNvPr id="5" name="Picture 4">
            <a:extLst>
              <a:ext uri="{FF2B5EF4-FFF2-40B4-BE49-F238E27FC236}">
                <a16:creationId xmlns:a16="http://schemas.microsoft.com/office/drawing/2014/main" id="{DEC8353E-7F6E-DFF9-0693-D6A10DE5FAAC}"/>
              </a:ext>
            </a:extLst>
          </p:cNvPr>
          <p:cNvPicPr>
            <a:picLocks noChangeAspect="1"/>
          </p:cNvPicPr>
          <p:nvPr/>
        </p:nvPicPr>
        <p:blipFill>
          <a:blip r:embed="rId2"/>
          <a:stretch>
            <a:fillRect/>
          </a:stretch>
        </p:blipFill>
        <p:spPr>
          <a:xfrm>
            <a:off x="6167288" y="162826"/>
            <a:ext cx="1649341" cy="787186"/>
          </a:xfrm>
          <a:prstGeom prst="rect">
            <a:avLst/>
          </a:prstGeom>
        </p:spPr>
      </p:pic>
      <p:sp>
        <p:nvSpPr>
          <p:cNvPr id="44" name="Rectangle 34">
            <a:extLst>
              <a:ext uri="{FF2B5EF4-FFF2-40B4-BE49-F238E27FC236}">
                <a16:creationId xmlns:a16="http://schemas.microsoft.com/office/drawing/2014/main" id="{1BC61D09-9D73-8883-EB61-1836ED0A2A1E}"/>
              </a:ext>
            </a:extLst>
          </p:cNvPr>
          <p:cNvSpPr>
            <a:spLocks noChangeArrowheads="1"/>
          </p:cNvSpPr>
          <p:nvPr/>
        </p:nvSpPr>
        <p:spPr bwMode="auto">
          <a:xfrm>
            <a:off x="958307" y="2824628"/>
            <a:ext cx="3441700" cy="2962275"/>
          </a:xfrm>
          <a:prstGeom prst="rect">
            <a:avLst/>
          </a:pr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33E965DC-8FE3-E59C-5C20-E5AB5C182471}"/>
              </a:ext>
            </a:extLst>
          </p:cNvPr>
          <p:cNvSpPr>
            <a:spLocks noEditPoints="1"/>
          </p:cNvSpPr>
          <p:nvPr/>
        </p:nvSpPr>
        <p:spPr bwMode="auto">
          <a:xfrm>
            <a:off x="1398594" y="3348503"/>
            <a:ext cx="3098800" cy="2354262"/>
          </a:xfrm>
          <a:custGeom>
            <a:avLst/>
            <a:gdLst>
              <a:gd name="T0" fmla="*/ 0 w 1952"/>
              <a:gd name="T1" fmla="*/ 567 h 1483"/>
              <a:gd name="T2" fmla="*/ 145 w 1952"/>
              <a:gd name="T3" fmla="*/ 567 h 1483"/>
              <a:gd name="T4" fmla="*/ 145 w 1952"/>
              <a:gd name="T5" fmla="*/ 1483 h 1483"/>
              <a:gd name="T6" fmla="*/ 0 w 1952"/>
              <a:gd name="T7" fmla="*/ 1483 h 1483"/>
              <a:gd name="T8" fmla="*/ 0 w 1952"/>
              <a:gd name="T9" fmla="*/ 567 h 1483"/>
              <a:gd name="T10" fmla="*/ 362 w 1952"/>
              <a:gd name="T11" fmla="*/ 364 h 1483"/>
              <a:gd name="T12" fmla="*/ 506 w 1952"/>
              <a:gd name="T13" fmla="*/ 364 h 1483"/>
              <a:gd name="T14" fmla="*/ 506 w 1952"/>
              <a:gd name="T15" fmla="*/ 1483 h 1483"/>
              <a:gd name="T16" fmla="*/ 362 w 1952"/>
              <a:gd name="T17" fmla="*/ 1483 h 1483"/>
              <a:gd name="T18" fmla="*/ 362 w 1952"/>
              <a:gd name="T19" fmla="*/ 364 h 1483"/>
              <a:gd name="T20" fmla="*/ 723 w 1952"/>
              <a:gd name="T21" fmla="*/ 265 h 1483"/>
              <a:gd name="T22" fmla="*/ 868 w 1952"/>
              <a:gd name="T23" fmla="*/ 265 h 1483"/>
              <a:gd name="T24" fmla="*/ 868 w 1952"/>
              <a:gd name="T25" fmla="*/ 1483 h 1483"/>
              <a:gd name="T26" fmla="*/ 723 w 1952"/>
              <a:gd name="T27" fmla="*/ 1483 h 1483"/>
              <a:gd name="T28" fmla="*/ 723 w 1952"/>
              <a:gd name="T29" fmla="*/ 265 h 1483"/>
              <a:gd name="T30" fmla="*/ 1084 w 1952"/>
              <a:gd name="T31" fmla="*/ 177 h 1483"/>
              <a:gd name="T32" fmla="*/ 1229 w 1952"/>
              <a:gd name="T33" fmla="*/ 177 h 1483"/>
              <a:gd name="T34" fmla="*/ 1229 w 1952"/>
              <a:gd name="T35" fmla="*/ 1483 h 1483"/>
              <a:gd name="T36" fmla="*/ 1084 w 1952"/>
              <a:gd name="T37" fmla="*/ 1483 h 1483"/>
              <a:gd name="T38" fmla="*/ 1084 w 1952"/>
              <a:gd name="T39" fmla="*/ 177 h 1483"/>
              <a:gd name="T40" fmla="*/ 1446 w 1952"/>
              <a:gd name="T41" fmla="*/ 439 h 1483"/>
              <a:gd name="T42" fmla="*/ 1590 w 1952"/>
              <a:gd name="T43" fmla="*/ 439 h 1483"/>
              <a:gd name="T44" fmla="*/ 1590 w 1952"/>
              <a:gd name="T45" fmla="*/ 1483 h 1483"/>
              <a:gd name="T46" fmla="*/ 1446 w 1952"/>
              <a:gd name="T47" fmla="*/ 1483 h 1483"/>
              <a:gd name="T48" fmla="*/ 1446 w 1952"/>
              <a:gd name="T49" fmla="*/ 439 h 1483"/>
              <a:gd name="T50" fmla="*/ 1807 w 1952"/>
              <a:gd name="T51" fmla="*/ 0 h 1483"/>
              <a:gd name="T52" fmla="*/ 1952 w 1952"/>
              <a:gd name="T53" fmla="*/ 0 h 1483"/>
              <a:gd name="T54" fmla="*/ 1952 w 1952"/>
              <a:gd name="T55" fmla="*/ 1483 h 1483"/>
              <a:gd name="T56" fmla="*/ 1807 w 1952"/>
              <a:gd name="T57" fmla="*/ 1483 h 1483"/>
              <a:gd name="T58" fmla="*/ 1807 w 1952"/>
              <a:gd name="T59" fmla="*/ 0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2" h="1483">
                <a:moveTo>
                  <a:pt x="0" y="567"/>
                </a:moveTo>
                <a:lnTo>
                  <a:pt x="145" y="567"/>
                </a:lnTo>
                <a:lnTo>
                  <a:pt x="145" y="1483"/>
                </a:lnTo>
                <a:lnTo>
                  <a:pt x="0" y="1483"/>
                </a:lnTo>
                <a:lnTo>
                  <a:pt x="0" y="567"/>
                </a:lnTo>
                <a:close/>
                <a:moveTo>
                  <a:pt x="362" y="364"/>
                </a:moveTo>
                <a:lnTo>
                  <a:pt x="506" y="364"/>
                </a:lnTo>
                <a:lnTo>
                  <a:pt x="506" y="1483"/>
                </a:lnTo>
                <a:lnTo>
                  <a:pt x="362" y="1483"/>
                </a:lnTo>
                <a:lnTo>
                  <a:pt x="362" y="364"/>
                </a:lnTo>
                <a:close/>
                <a:moveTo>
                  <a:pt x="723" y="265"/>
                </a:moveTo>
                <a:lnTo>
                  <a:pt x="868" y="265"/>
                </a:lnTo>
                <a:lnTo>
                  <a:pt x="868" y="1483"/>
                </a:lnTo>
                <a:lnTo>
                  <a:pt x="723" y="1483"/>
                </a:lnTo>
                <a:lnTo>
                  <a:pt x="723" y="265"/>
                </a:lnTo>
                <a:close/>
                <a:moveTo>
                  <a:pt x="1084" y="177"/>
                </a:moveTo>
                <a:lnTo>
                  <a:pt x="1229" y="177"/>
                </a:lnTo>
                <a:lnTo>
                  <a:pt x="1229" y="1483"/>
                </a:lnTo>
                <a:lnTo>
                  <a:pt x="1084" y="1483"/>
                </a:lnTo>
                <a:lnTo>
                  <a:pt x="1084" y="177"/>
                </a:lnTo>
                <a:close/>
                <a:moveTo>
                  <a:pt x="1446" y="439"/>
                </a:moveTo>
                <a:lnTo>
                  <a:pt x="1590" y="439"/>
                </a:lnTo>
                <a:lnTo>
                  <a:pt x="1590" y="1483"/>
                </a:lnTo>
                <a:lnTo>
                  <a:pt x="1446" y="1483"/>
                </a:lnTo>
                <a:lnTo>
                  <a:pt x="1446" y="439"/>
                </a:lnTo>
                <a:close/>
                <a:moveTo>
                  <a:pt x="1807" y="0"/>
                </a:moveTo>
                <a:lnTo>
                  <a:pt x="1952" y="0"/>
                </a:lnTo>
                <a:lnTo>
                  <a:pt x="1952" y="1483"/>
                </a:lnTo>
                <a:lnTo>
                  <a:pt x="1807" y="1483"/>
                </a:lnTo>
                <a:lnTo>
                  <a:pt x="18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8">
            <a:extLst>
              <a:ext uri="{FF2B5EF4-FFF2-40B4-BE49-F238E27FC236}">
                <a16:creationId xmlns:a16="http://schemas.microsoft.com/office/drawing/2014/main" id="{C9B85BEE-883B-5359-D519-9C29B73799EA}"/>
              </a:ext>
            </a:extLst>
          </p:cNvPr>
          <p:cNvSpPr>
            <a:spLocks noEditPoints="1"/>
          </p:cNvSpPr>
          <p:nvPr/>
        </p:nvSpPr>
        <p:spPr bwMode="auto">
          <a:xfrm>
            <a:off x="1131345" y="3164353"/>
            <a:ext cx="3098800" cy="1168400"/>
          </a:xfrm>
          <a:custGeom>
            <a:avLst/>
            <a:gdLst>
              <a:gd name="T0" fmla="*/ 0 w 1952"/>
              <a:gd name="T1" fmla="*/ 703 h 736"/>
              <a:gd name="T2" fmla="*/ 145 w 1952"/>
              <a:gd name="T3" fmla="*/ 703 h 736"/>
              <a:gd name="T4" fmla="*/ 145 w 1952"/>
              <a:gd name="T5" fmla="*/ 736 h 736"/>
              <a:gd name="T6" fmla="*/ 0 w 1952"/>
              <a:gd name="T7" fmla="*/ 736 h 736"/>
              <a:gd name="T8" fmla="*/ 0 w 1952"/>
              <a:gd name="T9" fmla="*/ 703 h 736"/>
              <a:gd name="T10" fmla="*/ 362 w 1952"/>
              <a:gd name="T11" fmla="*/ 453 h 736"/>
              <a:gd name="T12" fmla="*/ 506 w 1952"/>
              <a:gd name="T13" fmla="*/ 453 h 736"/>
              <a:gd name="T14" fmla="*/ 506 w 1952"/>
              <a:gd name="T15" fmla="*/ 533 h 736"/>
              <a:gd name="T16" fmla="*/ 362 w 1952"/>
              <a:gd name="T17" fmla="*/ 533 h 736"/>
              <a:gd name="T18" fmla="*/ 362 w 1952"/>
              <a:gd name="T19" fmla="*/ 453 h 736"/>
              <a:gd name="T20" fmla="*/ 723 w 1952"/>
              <a:gd name="T21" fmla="*/ 239 h 736"/>
              <a:gd name="T22" fmla="*/ 868 w 1952"/>
              <a:gd name="T23" fmla="*/ 239 h 736"/>
              <a:gd name="T24" fmla="*/ 868 w 1952"/>
              <a:gd name="T25" fmla="*/ 434 h 736"/>
              <a:gd name="T26" fmla="*/ 723 w 1952"/>
              <a:gd name="T27" fmla="*/ 434 h 736"/>
              <a:gd name="T28" fmla="*/ 723 w 1952"/>
              <a:gd name="T29" fmla="*/ 239 h 736"/>
              <a:gd name="T30" fmla="*/ 1084 w 1952"/>
              <a:gd name="T31" fmla="*/ 173 h 736"/>
              <a:gd name="T32" fmla="*/ 1229 w 1952"/>
              <a:gd name="T33" fmla="*/ 173 h 736"/>
              <a:gd name="T34" fmla="*/ 1229 w 1952"/>
              <a:gd name="T35" fmla="*/ 346 h 736"/>
              <a:gd name="T36" fmla="*/ 1084 w 1952"/>
              <a:gd name="T37" fmla="*/ 346 h 736"/>
              <a:gd name="T38" fmla="*/ 1084 w 1952"/>
              <a:gd name="T39" fmla="*/ 173 h 736"/>
              <a:gd name="T40" fmla="*/ 1446 w 1952"/>
              <a:gd name="T41" fmla="*/ 467 h 736"/>
              <a:gd name="T42" fmla="*/ 1590 w 1952"/>
              <a:gd name="T43" fmla="*/ 467 h 736"/>
              <a:gd name="T44" fmla="*/ 1590 w 1952"/>
              <a:gd name="T45" fmla="*/ 608 h 736"/>
              <a:gd name="T46" fmla="*/ 1446 w 1952"/>
              <a:gd name="T47" fmla="*/ 608 h 736"/>
              <a:gd name="T48" fmla="*/ 1446 w 1952"/>
              <a:gd name="T49" fmla="*/ 467 h 736"/>
              <a:gd name="T50" fmla="*/ 1807 w 1952"/>
              <a:gd name="T51" fmla="*/ 0 h 736"/>
              <a:gd name="T52" fmla="*/ 1952 w 1952"/>
              <a:gd name="T53" fmla="*/ 0 h 736"/>
              <a:gd name="T54" fmla="*/ 1952 w 1952"/>
              <a:gd name="T55" fmla="*/ 169 h 736"/>
              <a:gd name="T56" fmla="*/ 1807 w 1952"/>
              <a:gd name="T57" fmla="*/ 169 h 736"/>
              <a:gd name="T58" fmla="*/ 1807 w 1952"/>
              <a:gd name="T5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2" h="736">
                <a:moveTo>
                  <a:pt x="0" y="703"/>
                </a:moveTo>
                <a:lnTo>
                  <a:pt x="145" y="703"/>
                </a:lnTo>
                <a:lnTo>
                  <a:pt x="145" y="736"/>
                </a:lnTo>
                <a:lnTo>
                  <a:pt x="0" y="736"/>
                </a:lnTo>
                <a:lnTo>
                  <a:pt x="0" y="703"/>
                </a:lnTo>
                <a:close/>
                <a:moveTo>
                  <a:pt x="362" y="453"/>
                </a:moveTo>
                <a:lnTo>
                  <a:pt x="506" y="453"/>
                </a:lnTo>
                <a:lnTo>
                  <a:pt x="506" y="533"/>
                </a:lnTo>
                <a:lnTo>
                  <a:pt x="362" y="533"/>
                </a:lnTo>
                <a:lnTo>
                  <a:pt x="362" y="453"/>
                </a:lnTo>
                <a:close/>
                <a:moveTo>
                  <a:pt x="723" y="239"/>
                </a:moveTo>
                <a:lnTo>
                  <a:pt x="868" y="239"/>
                </a:lnTo>
                <a:lnTo>
                  <a:pt x="868" y="434"/>
                </a:lnTo>
                <a:lnTo>
                  <a:pt x="723" y="434"/>
                </a:lnTo>
                <a:lnTo>
                  <a:pt x="723" y="239"/>
                </a:lnTo>
                <a:close/>
                <a:moveTo>
                  <a:pt x="1084" y="173"/>
                </a:moveTo>
                <a:lnTo>
                  <a:pt x="1229" y="173"/>
                </a:lnTo>
                <a:lnTo>
                  <a:pt x="1229" y="346"/>
                </a:lnTo>
                <a:lnTo>
                  <a:pt x="1084" y="346"/>
                </a:lnTo>
                <a:lnTo>
                  <a:pt x="1084" y="173"/>
                </a:lnTo>
                <a:close/>
                <a:moveTo>
                  <a:pt x="1446" y="467"/>
                </a:moveTo>
                <a:lnTo>
                  <a:pt x="1590" y="467"/>
                </a:lnTo>
                <a:lnTo>
                  <a:pt x="1590" y="608"/>
                </a:lnTo>
                <a:lnTo>
                  <a:pt x="1446" y="608"/>
                </a:lnTo>
                <a:lnTo>
                  <a:pt x="1446" y="467"/>
                </a:lnTo>
                <a:close/>
                <a:moveTo>
                  <a:pt x="1807" y="0"/>
                </a:moveTo>
                <a:lnTo>
                  <a:pt x="1952" y="0"/>
                </a:lnTo>
                <a:lnTo>
                  <a:pt x="1952" y="169"/>
                </a:lnTo>
                <a:lnTo>
                  <a:pt x="1807" y="169"/>
                </a:lnTo>
                <a:lnTo>
                  <a:pt x="1807"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Line 39">
            <a:extLst>
              <a:ext uri="{FF2B5EF4-FFF2-40B4-BE49-F238E27FC236}">
                <a16:creationId xmlns:a16="http://schemas.microsoft.com/office/drawing/2014/main" id="{094B78A0-3309-3E31-0B0A-0B8B3E676E7C}"/>
              </a:ext>
            </a:extLst>
          </p:cNvPr>
          <p:cNvSpPr>
            <a:spLocks noChangeShapeType="1"/>
          </p:cNvSpPr>
          <p:nvPr/>
        </p:nvSpPr>
        <p:spPr bwMode="auto">
          <a:xfrm flipV="1">
            <a:off x="958307" y="2824628"/>
            <a:ext cx="0" cy="2962275"/>
          </a:xfrm>
          <a:prstGeom prst="line">
            <a:avLst/>
          </a:prstGeom>
          <a:noFill/>
          <a:ln w="63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0">
            <a:extLst>
              <a:ext uri="{FF2B5EF4-FFF2-40B4-BE49-F238E27FC236}">
                <a16:creationId xmlns:a16="http://schemas.microsoft.com/office/drawing/2014/main" id="{B88BC17B-85E9-15C3-8B34-D0FD0AAA19AD}"/>
              </a:ext>
            </a:extLst>
          </p:cNvPr>
          <p:cNvSpPr>
            <a:spLocks noEditPoints="1"/>
          </p:cNvSpPr>
          <p:nvPr/>
        </p:nvSpPr>
        <p:spPr bwMode="auto">
          <a:xfrm>
            <a:off x="923382" y="2824628"/>
            <a:ext cx="34925" cy="2962275"/>
          </a:xfrm>
          <a:custGeom>
            <a:avLst/>
            <a:gdLst>
              <a:gd name="T0" fmla="*/ 0 w 22"/>
              <a:gd name="T1" fmla="*/ 1866 h 1866"/>
              <a:gd name="T2" fmla="*/ 22 w 22"/>
              <a:gd name="T3" fmla="*/ 1866 h 1866"/>
              <a:gd name="T4" fmla="*/ 0 w 22"/>
              <a:gd name="T5" fmla="*/ 1555 h 1866"/>
              <a:gd name="T6" fmla="*/ 22 w 22"/>
              <a:gd name="T7" fmla="*/ 1555 h 1866"/>
              <a:gd name="T8" fmla="*/ 0 w 22"/>
              <a:gd name="T9" fmla="*/ 1245 h 1866"/>
              <a:gd name="T10" fmla="*/ 22 w 22"/>
              <a:gd name="T11" fmla="*/ 1245 h 1866"/>
              <a:gd name="T12" fmla="*/ 0 w 22"/>
              <a:gd name="T13" fmla="*/ 933 h 1866"/>
              <a:gd name="T14" fmla="*/ 22 w 22"/>
              <a:gd name="T15" fmla="*/ 933 h 1866"/>
              <a:gd name="T16" fmla="*/ 0 w 22"/>
              <a:gd name="T17" fmla="*/ 622 h 1866"/>
              <a:gd name="T18" fmla="*/ 22 w 22"/>
              <a:gd name="T19" fmla="*/ 622 h 1866"/>
              <a:gd name="T20" fmla="*/ 0 w 22"/>
              <a:gd name="T21" fmla="*/ 311 h 1866"/>
              <a:gd name="T22" fmla="*/ 22 w 22"/>
              <a:gd name="T23" fmla="*/ 311 h 1866"/>
              <a:gd name="T24" fmla="*/ 0 w 22"/>
              <a:gd name="T25" fmla="*/ 0 h 1866"/>
              <a:gd name="T26" fmla="*/ 22 w 22"/>
              <a:gd name="T27" fmla="*/ 0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866">
                <a:moveTo>
                  <a:pt x="0" y="1866"/>
                </a:moveTo>
                <a:lnTo>
                  <a:pt x="22" y="1866"/>
                </a:lnTo>
                <a:moveTo>
                  <a:pt x="0" y="1555"/>
                </a:moveTo>
                <a:lnTo>
                  <a:pt x="22" y="1555"/>
                </a:lnTo>
                <a:moveTo>
                  <a:pt x="0" y="1245"/>
                </a:moveTo>
                <a:lnTo>
                  <a:pt x="22" y="1245"/>
                </a:lnTo>
                <a:moveTo>
                  <a:pt x="0" y="933"/>
                </a:moveTo>
                <a:lnTo>
                  <a:pt x="22" y="933"/>
                </a:lnTo>
                <a:moveTo>
                  <a:pt x="0" y="622"/>
                </a:moveTo>
                <a:lnTo>
                  <a:pt x="22" y="622"/>
                </a:lnTo>
                <a:moveTo>
                  <a:pt x="0" y="311"/>
                </a:moveTo>
                <a:lnTo>
                  <a:pt x="22" y="311"/>
                </a:lnTo>
                <a:moveTo>
                  <a:pt x="0" y="0"/>
                </a:moveTo>
                <a:lnTo>
                  <a:pt x="22" y="0"/>
                </a:lnTo>
              </a:path>
            </a:pathLst>
          </a:custGeom>
          <a:noFill/>
          <a:ln w="6350" cap="flat">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1">
            <a:extLst>
              <a:ext uri="{FF2B5EF4-FFF2-40B4-BE49-F238E27FC236}">
                <a16:creationId xmlns:a16="http://schemas.microsoft.com/office/drawing/2014/main" id="{611201CF-1C97-D88E-3643-13B6021132D2}"/>
              </a:ext>
            </a:extLst>
          </p:cNvPr>
          <p:cNvSpPr>
            <a:spLocks noChangeShapeType="1"/>
          </p:cNvSpPr>
          <p:nvPr/>
        </p:nvSpPr>
        <p:spPr bwMode="auto">
          <a:xfrm>
            <a:off x="958307" y="5786903"/>
            <a:ext cx="3441700" cy="0"/>
          </a:xfrm>
          <a:prstGeom prst="line">
            <a:avLst/>
          </a:prstGeom>
          <a:noFill/>
          <a:ln w="6350"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42">
            <a:extLst>
              <a:ext uri="{FF2B5EF4-FFF2-40B4-BE49-F238E27FC236}">
                <a16:creationId xmlns:a16="http://schemas.microsoft.com/office/drawing/2014/main" id="{8781F394-CF41-1146-7A44-84D256BBB734}"/>
              </a:ext>
            </a:extLst>
          </p:cNvPr>
          <p:cNvSpPr>
            <a:spLocks noChangeArrowheads="1"/>
          </p:cNvSpPr>
          <p:nvPr/>
        </p:nvSpPr>
        <p:spPr bwMode="auto">
          <a:xfrm>
            <a:off x="4344445" y="4510553"/>
            <a:ext cx="10906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2060"/>
                </a:solidFill>
                <a:effectLst/>
                <a:latin typeface="Aptos Display" panose="020B0004020202020204" pitchFamily="34" charset="0"/>
              </a:rPr>
              <a:t>EiE, </a:t>
            </a:r>
            <a:r>
              <a:rPr kumimoji="0" lang="en-US" altLang="en-US" sz="1200" b="1" i="0" u="none" strike="noStrike" cap="none" normalizeH="0" baseline="0" dirty="0">
                <a:ln>
                  <a:noFill/>
                </a:ln>
                <a:solidFill>
                  <a:srgbClr val="002060"/>
                </a:solidFill>
                <a:effectLst/>
                <a:latin typeface="Aptos Display" panose="020B0004020202020204" pitchFamily="34" charset="0"/>
              </a:rPr>
              <a:t>development</a:t>
            </a:r>
            <a:endParaRPr kumimoji="0" lang="en-US" altLang="en-US" sz="1200" b="0" i="0" u="none" strike="noStrike" cap="none" normalizeH="0" baseline="0" dirty="0">
              <a:ln>
                <a:noFill/>
              </a:ln>
              <a:solidFill>
                <a:srgbClr val="002060"/>
              </a:solidFill>
              <a:effectLst/>
              <a:latin typeface="Arial" panose="020B0604020202020204" pitchFamily="34" charset="0"/>
            </a:endParaRPr>
          </a:p>
        </p:txBody>
      </p:sp>
      <p:sp>
        <p:nvSpPr>
          <p:cNvPr id="51" name="Rectangle 43">
            <a:extLst>
              <a:ext uri="{FF2B5EF4-FFF2-40B4-BE49-F238E27FC236}">
                <a16:creationId xmlns:a16="http://schemas.microsoft.com/office/drawing/2014/main" id="{76825D33-6E7C-08DA-F66F-64711795B8AF}"/>
              </a:ext>
            </a:extLst>
          </p:cNvPr>
          <p:cNvSpPr>
            <a:spLocks noChangeArrowheads="1"/>
          </p:cNvSpPr>
          <p:nvPr/>
        </p:nvSpPr>
        <p:spPr bwMode="auto">
          <a:xfrm>
            <a:off x="4328570" y="3246904"/>
            <a:ext cx="11223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E46C0A"/>
                </a:solidFill>
                <a:effectLst/>
                <a:latin typeface="Aptos Display" panose="020B0004020202020204" pitchFamily="34" charset="0"/>
              </a:rPr>
              <a:t>EiE, </a:t>
            </a:r>
            <a:r>
              <a:rPr kumimoji="0" lang="en-US" altLang="en-US" sz="1200" b="1" i="0" u="none" strike="noStrike" cap="none" normalizeH="0" baseline="0" dirty="0">
                <a:ln>
                  <a:noFill/>
                </a:ln>
                <a:solidFill>
                  <a:srgbClr val="E46C0A"/>
                </a:solidFill>
                <a:effectLst/>
                <a:latin typeface="Aptos Display" panose="020B0004020202020204" pitchFamily="34" charset="0"/>
              </a:rPr>
              <a:t>humanitarian</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52" name="Rectangle 44">
            <a:extLst>
              <a:ext uri="{FF2B5EF4-FFF2-40B4-BE49-F238E27FC236}">
                <a16:creationId xmlns:a16="http://schemas.microsoft.com/office/drawing/2014/main" id="{5A688F8D-79F9-6444-0003-9423221DD9C2}"/>
              </a:ext>
            </a:extLst>
          </p:cNvPr>
          <p:cNvSpPr>
            <a:spLocks noChangeArrowheads="1"/>
          </p:cNvSpPr>
          <p:nvPr/>
        </p:nvSpPr>
        <p:spPr bwMode="auto">
          <a:xfrm>
            <a:off x="794795" y="5702765"/>
            <a:ext cx="1222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959"/>
                </a:solidFill>
                <a:effectLst/>
                <a:latin typeface="Aptos Display" panose="020B00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5">
            <a:extLst>
              <a:ext uri="{FF2B5EF4-FFF2-40B4-BE49-F238E27FC236}">
                <a16:creationId xmlns:a16="http://schemas.microsoft.com/office/drawing/2014/main" id="{C0440667-53BF-6DF3-C58C-4DBFD0BEA7E6}"/>
              </a:ext>
            </a:extLst>
          </p:cNvPr>
          <p:cNvSpPr>
            <a:spLocks noChangeArrowheads="1"/>
          </p:cNvSpPr>
          <p:nvPr/>
        </p:nvSpPr>
        <p:spPr bwMode="auto">
          <a:xfrm>
            <a:off x="674145" y="5209053"/>
            <a:ext cx="242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959"/>
                </a:solidFill>
                <a:effectLst/>
                <a:latin typeface="Aptos Display" panose="020B000402020202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6">
            <a:extLst>
              <a:ext uri="{FF2B5EF4-FFF2-40B4-BE49-F238E27FC236}">
                <a16:creationId xmlns:a16="http://schemas.microsoft.com/office/drawing/2014/main" id="{34C81269-CD88-9649-8910-BCA4BD4A0B99}"/>
              </a:ext>
            </a:extLst>
          </p:cNvPr>
          <p:cNvSpPr>
            <a:spLocks noChangeArrowheads="1"/>
          </p:cNvSpPr>
          <p:nvPr/>
        </p:nvSpPr>
        <p:spPr bwMode="auto">
          <a:xfrm>
            <a:off x="674145" y="4716928"/>
            <a:ext cx="242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959"/>
                </a:solidFill>
                <a:effectLst/>
                <a:latin typeface="Aptos Display" panose="020B0004020202020204" pitchFamily="34"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7">
            <a:extLst>
              <a:ext uri="{FF2B5EF4-FFF2-40B4-BE49-F238E27FC236}">
                <a16:creationId xmlns:a16="http://schemas.microsoft.com/office/drawing/2014/main" id="{5A6F3B94-4061-21C6-CC86-EA0010DF594E}"/>
              </a:ext>
            </a:extLst>
          </p:cNvPr>
          <p:cNvSpPr>
            <a:spLocks noChangeArrowheads="1"/>
          </p:cNvSpPr>
          <p:nvPr/>
        </p:nvSpPr>
        <p:spPr bwMode="auto">
          <a:xfrm>
            <a:off x="674145" y="4220040"/>
            <a:ext cx="2698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959"/>
                </a:solidFill>
                <a:effectLst/>
                <a:latin typeface="Aptos Display" panose="020B0004020202020204" pitchFamily="34" charset="0"/>
              </a:rPr>
              <a:t>750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48">
            <a:extLst>
              <a:ext uri="{FF2B5EF4-FFF2-40B4-BE49-F238E27FC236}">
                <a16:creationId xmlns:a16="http://schemas.microsoft.com/office/drawing/2014/main" id="{C9C0D417-0117-F538-5ED1-AE023BC41DE1}"/>
              </a:ext>
            </a:extLst>
          </p:cNvPr>
          <p:cNvSpPr>
            <a:spLocks noChangeArrowheads="1"/>
          </p:cNvSpPr>
          <p:nvPr/>
        </p:nvSpPr>
        <p:spPr bwMode="auto">
          <a:xfrm>
            <a:off x="583657" y="3726328"/>
            <a:ext cx="368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959"/>
                </a:solidFill>
                <a:effectLst/>
                <a:latin typeface="Aptos Display" panose="020B0004020202020204" pitchFamily="34"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49">
            <a:extLst>
              <a:ext uri="{FF2B5EF4-FFF2-40B4-BE49-F238E27FC236}">
                <a16:creationId xmlns:a16="http://schemas.microsoft.com/office/drawing/2014/main" id="{C1FC891C-DD3B-5CB7-7480-B702343C6C4F}"/>
              </a:ext>
            </a:extLst>
          </p:cNvPr>
          <p:cNvSpPr>
            <a:spLocks noChangeArrowheads="1"/>
          </p:cNvSpPr>
          <p:nvPr/>
        </p:nvSpPr>
        <p:spPr bwMode="auto">
          <a:xfrm>
            <a:off x="583657" y="3232615"/>
            <a:ext cx="368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595959"/>
                </a:solidFill>
                <a:effectLst/>
                <a:latin typeface="Aptos Display" panose="020B0004020202020204" pitchFamily="34" charset="0"/>
              </a:rPr>
              <a:t>1,250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50">
            <a:extLst>
              <a:ext uri="{FF2B5EF4-FFF2-40B4-BE49-F238E27FC236}">
                <a16:creationId xmlns:a16="http://schemas.microsoft.com/office/drawing/2014/main" id="{FA9F749E-2D71-5323-C20B-EAED82669A7B}"/>
              </a:ext>
            </a:extLst>
          </p:cNvPr>
          <p:cNvSpPr>
            <a:spLocks noChangeArrowheads="1"/>
          </p:cNvSpPr>
          <p:nvPr/>
        </p:nvSpPr>
        <p:spPr bwMode="auto">
          <a:xfrm>
            <a:off x="583657" y="2738903"/>
            <a:ext cx="368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959"/>
                </a:solidFill>
                <a:effectLst/>
                <a:latin typeface="Aptos Display" panose="020B0004020202020204" pitchFamily="34"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1">
            <a:extLst>
              <a:ext uri="{FF2B5EF4-FFF2-40B4-BE49-F238E27FC236}">
                <a16:creationId xmlns:a16="http://schemas.microsoft.com/office/drawing/2014/main" id="{9E924074-E6F7-5F4E-0F34-AD45ABB229B7}"/>
              </a:ext>
            </a:extLst>
          </p:cNvPr>
          <p:cNvSpPr>
            <a:spLocks noChangeArrowheads="1"/>
          </p:cNvSpPr>
          <p:nvPr/>
        </p:nvSpPr>
        <p:spPr bwMode="auto">
          <a:xfrm>
            <a:off x="1131345" y="5866278"/>
            <a:ext cx="3127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959"/>
                </a:solidFill>
                <a:effectLst/>
                <a:latin typeface="Calibri" panose="020F0502020204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2">
            <a:extLst>
              <a:ext uri="{FF2B5EF4-FFF2-40B4-BE49-F238E27FC236}">
                <a16:creationId xmlns:a16="http://schemas.microsoft.com/office/drawing/2014/main" id="{83B810CF-A88B-80AF-B0F0-45306EAE0A60}"/>
              </a:ext>
            </a:extLst>
          </p:cNvPr>
          <p:cNvSpPr>
            <a:spLocks noChangeArrowheads="1"/>
          </p:cNvSpPr>
          <p:nvPr/>
        </p:nvSpPr>
        <p:spPr bwMode="auto">
          <a:xfrm>
            <a:off x="1706020" y="5866278"/>
            <a:ext cx="3127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959"/>
                </a:solidFill>
                <a:effectLst/>
                <a:latin typeface="Calibri" panose="020F0502020204030204" pitchFamily="34" charset="0"/>
              </a:rPr>
              <a:t>2020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3">
            <a:extLst>
              <a:ext uri="{FF2B5EF4-FFF2-40B4-BE49-F238E27FC236}">
                <a16:creationId xmlns:a16="http://schemas.microsoft.com/office/drawing/2014/main" id="{BCF3052A-ACA5-6D8B-4A47-BF6E58380C9D}"/>
              </a:ext>
            </a:extLst>
          </p:cNvPr>
          <p:cNvSpPr>
            <a:spLocks noChangeArrowheads="1"/>
          </p:cNvSpPr>
          <p:nvPr/>
        </p:nvSpPr>
        <p:spPr bwMode="auto">
          <a:xfrm>
            <a:off x="2279107" y="5866278"/>
            <a:ext cx="3127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959"/>
                </a:solidFill>
                <a:effectLst/>
                <a:latin typeface="Calibri" panose="020F0502020204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4">
            <a:extLst>
              <a:ext uri="{FF2B5EF4-FFF2-40B4-BE49-F238E27FC236}">
                <a16:creationId xmlns:a16="http://schemas.microsoft.com/office/drawing/2014/main" id="{336FF7AA-B849-DE99-226C-CB36416AC821}"/>
              </a:ext>
            </a:extLst>
          </p:cNvPr>
          <p:cNvSpPr>
            <a:spLocks noChangeArrowheads="1"/>
          </p:cNvSpPr>
          <p:nvPr/>
        </p:nvSpPr>
        <p:spPr bwMode="auto">
          <a:xfrm>
            <a:off x="2853782" y="5866278"/>
            <a:ext cx="31115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959"/>
                </a:solidFill>
                <a:effectLst/>
                <a:latin typeface="Calibri" panose="020F0502020204030204" pitchFamily="34" charset="0"/>
              </a:rPr>
              <a:t>2022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5">
            <a:extLst>
              <a:ext uri="{FF2B5EF4-FFF2-40B4-BE49-F238E27FC236}">
                <a16:creationId xmlns:a16="http://schemas.microsoft.com/office/drawing/2014/main" id="{29C82C69-422B-B489-BF38-D2E806D2C61E}"/>
              </a:ext>
            </a:extLst>
          </p:cNvPr>
          <p:cNvSpPr>
            <a:spLocks noChangeArrowheads="1"/>
          </p:cNvSpPr>
          <p:nvPr/>
        </p:nvSpPr>
        <p:spPr bwMode="auto">
          <a:xfrm>
            <a:off x="3426870" y="5866278"/>
            <a:ext cx="3127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959"/>
                </a:solidFill>
                <a:effectLst/>
                <a:latin typeface="Calibri" panose="020F0502020204030204" pitchFamily="34" charset="0"/>
              </a:rPr>
              <a:t>2023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2" name="Rectangle 56">
            <a:extLst>
              <a:ext uri="{FF2B5EF4-FFF2-40B4-BE49-F238E27FC236}">
                <a16:creationId xmlns:a16="http://schemas.microsoft.com/office/drawing/2014/main" id="{8E7DB3E5-6993-1930-51CD-247F27411FED}"/>
              </a:ext>
            </a:extLst>
          </p:cNvPr>
          <p:cNvSpPr>
            <a:spLocks noChangeArrowheads="1"/>
          </p:cNvSpPr>
          <p:nvPr/>
        </p:nvSpPr>
        <p:spPr bwMode="auto">
          <a:xfrm>
            <a:off x="3999957" y="5866278"/>
            <a:ext cx="3127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959"/>
                </a:solidFill>
                <a:effectLst/>
                <a:latin typeface="Calibri" panose="020F0502020204030204" pitchFamily="34" charset="0"/>
              </a:rPr>
              <a:t>2024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3" name="Rectangle 57">
            <a:extLst>
              <a:ext uri="{FF2B5EF4-FFF2-40B4-BE49-F238E27FC236}">
                <a16:creationId xmlns:a16="http://schemas.microsoft.com/office/drawing/2014/main" id="{406E2198-DFDD-5169-6984-507E858CB11B}"/>
              </a:ext>
            </a:extLst>
          </p:cNvPr>
          <p:cNvSpPr>
            <a:spLocks noChangeArrowheads="1"/>
          </p:cNvSpPr>
          <p:nvPr/>
        </p:nvSpPr>
        <p:spPr bwMode="auto">
          <a:xfrm>
            <a:off x="359820" y="3399303"/>
            <a:ext cx="18415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Aptos Display" panose="020B0004020202020204" pitchFamily="34" charset="0"/>
              </a:rPr>
              <a:t>Constant 2022 USD million</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3074" name="Rectangle 3073">
            <a:extLst>
              <a:ext uri="{FF2B5EF4-FFF2-40B4-BE49-F238E27FC236}">
                <a16:creationId xmlns:a16="http://schemas.microsoft.com/office/drawing/2014/main" id="{DFF98D81-0C6C-EC65-3DD7-E24F434329EF}"/>
              </a:ext>
            </a:extLst>
          </p:cNvPr>
          <p:cNvSpPr/>
          <p:nvPr/>
        </p:nvSpPr>
        <p:spPr>
          <a:xfrm>
            <a:off x="1132426" y="4335928"/>
            <a:ext cx="212247" cy="1443038"/>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Rectangle 3074">
            <a:extLst>
              <a:ext uri="{FF2B5EF4-FFF2-40B4-BE49-F238E27FC236}">
                <a16:creationId xmlns:a16="http://schemas.microsoft.com/office/drawing/2014/main" id="{D6AA3690-0F2F-2F33-A292-D90C85CDAB81}"/>
              </a:ext>
            </a:extLst>
          </p:cNvPr>
          <p:cNvSpPr/>
          <p:nvPr/>
        </p:nvSpPr>
        <p:spPr>
          <a:xfrm>
            <a:off x="1711211" y="4012396"/>
            <a:ext cx="212247" cy="1772920"/>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3075">
            <a:extLst>
              <a:ext uri="{FF2B5EF4-FFF2-40B4-BE49-F238E27FC236}">
                <a16:creationId xmlns:a16="http://schemas.microsoft.com/office/drawing/2014/main" id="{D5155125-AD09-7E14-344B-3AAA4E868417}"/>
              </a:ext>
            </a:extLst>
          </p:cNvPr>
          <p:cNvSpPr/>
          <p:nvPr/>
        </p:nvSpPr>
        <p:spPr>
          <a:xfrm>
            <a:off x="2288481" y="3854160"/>
            <a:ext cx="208385" cy="1924806"/>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Rectangle 3076">
            <a:extLst>
              <a:ext uri="{FF2B5EF4-FFF2-40B4-BE49-F238E27FC236}">
                <a16:creationId xmlns:a16="http://schemas.microsoft.com/office/drawing/2014/main" id="{3F9A4000-6504-3548-A1CA-E522C1A9F067}"/>
              </a:ext>
            </a:extLst>
          </p:cNvPr>
          <p:cNvSpPr/>
          <p:nvPr/>
        </p:nvSpPr>
        <p:spPr>
          <a:xfrm>
            <a:off x="2861743" y="3717906"/>
            <a:ext cx="207909" cy="2064068"/>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Rectangle 3077">
            <a:extLst>
              <a:ext uri="{FF2B5EF4-FFF2-40B4-BE49-F238E27FC236}">
                <a16:creationId xmlns:a16="http://schemas.microsoft.com/office/drawing/2014/main" id="{A4264F8B-F7BD-F0FF-6B6B-198B6861918A}"/>
              </a:ext>
            </a:extLst>
          </p:cNvPr>
          <p:cNvSpPr/>
          <p:nvPr/>
        </p:nvSpPr>
        <p:spPr>
          <a:xfrm>
            <a:off x="3436507" y="4136658"/>
            <a:ext cx="207910" cy="1651039"/>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9" name="Rectangle 3078">
            <a:extLst>
              <a:ext uri="{FF2B5EF4-FFF2-40B4-BE49-F238E27FC236}">
                <a16:creationId xmlns:a16="http://schemas.microsoft.com/office/drawing/2014/main" id="{C18EED6D-A331-314C-8918-17DC15A97C5E}"/>
              </a:ext>
            </a:extLst>
          </p:cNvPr>
          <p:cNvSpPr/>
          <p:nvPr/>
        </p:nvSpPr>
        <p:spPr>
          <a:xfrm>
            <a:off x="4003335" y="3431054"/>
            <a:ext cx="214576" cy="2354262"/>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8D502F-07A7-4C0B-BAC5-BBF99A26A24C}"/>
              </a:ext>
            </a:extLst>
          </p:cNvPr>
          <p:cNvSpPr txBox="1"/>
          <p:nvPr/>
        </p:nvSpPr>
        <p:spPr>
          <a:xfrm>
            <a:off x="274320" y="1645920"/>
            <a:ext cx="4607718" cy="1015663"/>
          </a:xfrm>
          <a:prstGeom prst="rect">
            <a:avLst/>
          </a:prstGeom>
          <a:noFill/>
        </p:spPr>
        <p:txBody>
          <a:bodyPr wrap="square">
            <a:spAutoFit/>
          </a:bodyPr>
          <a:lstStyle/>
          <a:p>
            <a:pPr algn="ctr"/>
            <a:r>
              <a:rPr lang="en-US" sz="2000"/>
              <a:t>IATI data show that financing of education in emergencies has been rising as crises become more protracted</a:t>
            </a:r>
          </a:p>
        </p:txBody>
      </p:sp>
      <p:sp>
        <p:nvSpPr>
          <p:cNvPr id="9" name="TextBox 8">
            <a:extLst>
              <a:ext uri="{FF2B5EF4-FFF2-40B4-BE49-F238E27FC236}">
                <a16:creationId xmlns:a16="http://schemas.microsoft.com/office/drawing/2014/main" id="{693F1B26-5777-8798-E6A6-F966DE00EF3B}"/>
              </a:ext>
            </a:extLst>
          </p:cNvPr>
          <p:cNvSpPr txBox="1"/>
          <p:nvPr/>
        </p:nvSpPr>
        <p:spPr>
          <a:xfrm>
            <a:off x="5674392" y="3432354"/>
            <a:ext cx="3349285" cy="2246769"/>
          </a:xfrm>
          <a:prstGeom prst="rect">
            <a:avLst/>
          </a:prstGeom>
          <a:noFill/>
        </p:spPr>
        <p:txBody>
          <a:bodyPr wrap="square">
            <a:spAutoFit/>
          </a:bodyPr>
          <a:lstStyle/>
          <a:p>
            <a:r>
              <a:rPr lang="en-US" sz="2000"/>
              <a:t>Three databases, CRS, FTS and IATI, agree that financing of education in emergencies has been rising</a:t>
            </a:r>
            <a:br>
              <a:rPr lang="en-US" sz="2000"/>
            </a:br>
            <a:br>
              <a:rPr lang="en-US" sz="2000"/>
            </a:br>
            <a:r>
              <a:rPr lang="en-US" sz="2000"/>
              <a:t>IATI, despite limitations, can be used to monitor trends</a:t>
            </a:r>
          </a:p>
        </p:txBody>
      </p:sp>
    </p:spTree>
    <p:extLst>
      <p:ext uri="{BB962C8B-B14F-4D97-AF65-F5344CB8AC3E}">
        <p14:creationId xmlns:p14="http://schemas.microsoft.com/office/powerpoint/2010/main" val="153596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down)">
                                      <p:cBhvr>
                                        <p:cTn id="10" dur="500"/>
                                        <p:tgtEl>
                                          <p:spTgt spid="4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down)">
                                      <p:cBhvr>
                                        <p:cTn id="13" dur="500"/>
                                        <p:tgtEl>
                                          <p:spTgt spid="5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down)">
                                      <p:cBhvr>
                                        <p:cTn id="16" dur="500"/>
                                        <p:tgtEl>
                                          <p:spTgt spid="5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down)">
                                      <p:cBhvr>
                                        <p:cTn id="19" dur="500"/>
                                        <p:tgtEl>
                                          <p:spTgt spid="5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down)">
                                      <p:cBhvr>
                                        <p:cTn id="25" dur="500"/>
                                        <p:tgtEl>
                                          <p:spTgt spid="5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down)">
                                      <p:cBhvr>
                                        <p:cTn id="28" dur="500"/>
                                        <p:tgtEl>
                                          <p:spTgt spid="5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73"/>
                                        </p:tgtEl>
                                        <p:attrNameLst>
                                          <p:attrName>style.visibility</p:attrName>
                                        </p:attrNameLst>
                                      </p:cBhvr>
                                      <p:to>
                                        <p:strVal val="visible"/>
                                      </p:to>
                                    </p:set>
                                    <p:animEffect transition="in" filter="wipe(down)">
                                      <p:cBhvr>
                                        <p:cTn id="31" dur="500"/>
                                        <p:tgtEl>
                                          <p:spTgt spid="307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down)">
                                      <p:cBhvr>
                                        <p:cTn id="34" dur="500"/>
                                        <p:tgtEl>
                                          <p:spTgt spid="4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down)">
                                      <p:cBhvr>
                                        <p:cTn id="37" dur="500"/>
                                        <p:tgtEl>
                                          <p:spTgt spid="5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down)">
                                      <p:cBhvr>
                                        <p:cTn id="43" dur="500"/>
                                        <p:tgtEl>
                                          <p:spTgt spid="6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ipe(down)">
                                      <p:cBhvr>
                                        <p:cTn id="46" dur="500"/>
                                        <p:tgtEl>
                                          <p:spTgt spid="6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down)">
                                      <p:cBhvr>
                                        <p:cTn id="49" dur="500"/>
                                        <p:tgtEl>
                                          <p:spTgt spid="6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072"/>
                                        </p:tgtEl>
                                        <p:attrNameLst>
                                          <p:attrName>style.visibility</p:attrName>
                                        </p:attrNameLst>
                                      </p:cBhvr>
                                      <p:to>
                                        <p:strVal val="visible"/>
                                      </p:to>
                                    </p:set>
                                    <p:animEffect transition="in" filter="wipe(down)">
                                      <p:cBhvr>
                                        <p:cTn id="52" dur="500"/>
                                        <p:tgtEl>
                                          <p:spTgt spid="3072"/>
                                        </p:tgtEl>
                                      </p:cBhvr>
                                    </p:animEffect>
                                  </p:child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3074"/>
                                        </p:tgtEl>
                                        <p:attrNameLst>
                                          <p:attrName>style.visibility</p:attrName>
                                        </p:attrNameLst>
                                      </p:cBhvr>
                                      <p:to>
                                        <p:strVal val="visible"/>
                                      </p:to>
                                    </p:set>
                                    <p:animEffect transition="in" filter="wipe(down)">
                                      <p:cBhvr>
                                        <p:cTn id="56" dur="500"/>
                                        <p:tgtEl>
                                          <p:spTgt spid="3074"/>
                                        </p:tgtEl>
                                      </p:cBhvr>
                                    </p:animEffect>
                                  </p:childTnLst>
                                </p:cTn>
                              </p:par>
                            </p:childTnLst>
                          </p:cTn>
                        </p:par>
                        <p:par>
                          <p:cTn id="57" fill="hold">
                            <p:stCondLst>
                              <p:cond delay="1000"/>
                            </p:stCondLst>
                            <p:childTnLst>
                              <p:par>
                                <p:cTn id="58" presetID="22" presetClass="entr" presetSubtype="4" fill="hold" grpId="0" nodeType="afterEffect">
                                  <p:stCondLst>
                                    <p:cond delay="0"/>
                                  </p:stCondLst>
                                  <p:childTnLst>
                                    <p:set>
                                      <p:cBhvr>
                                        <p:cTn id="59" dur="1" fill="hold">
                                          <p:stCondLst>
                                            <p:cond delay="0"/>
                                          </p:stCondLst>
                                        </p:cTn>
                                        <p:tgtEl>
                                          <p:spTgt spid="3075"/>
                                        </p:tgtEl>
                                        <p:attrNameLst>
                                          <p:attrName>style.visibility</p:attrName>
                                        </p:attrNameLst>
                                      </p:cBhvr>
                                      <p:to>
                                        <p:strVal val="visible"/>
                                      </p:to>
                                    </p:set>
                                    <p:animEffect transition="in" filter="wipe(down)">
                                      <p:cBhvr>
                                        <p:cTn id="60" dur="500"/>
                                        <p:tgtEl>
                                          <p:spTgt spid="3075"/>
                                        </p:tgtEl>
                                      </p:cBhvr>
                                    </p:animEffect>
                                  </p:childTnLst>
                                </p:cTn>
                              </p:par>
                            </p:childTnLst>
                          </p:cTn>
                        </p:par>
                        <p:par>
                          <p:cTn id="61" fill="hold">
                            <p:stCondLst>
                              <p:cond delay="1500"/>
                            </p:stCondLst>
                            <p:childTnLst>
                              <p:par>
                                <p:cTn id="62" presetID="22" presetClass="entr" presetSubtype="4" fill="hold" grpId="0" nodeType="afterEffect">
                                  <p:stCondLst>
                                    <p:cond delay="0"/>
                                  </p:stCondLst>
                                  <p:childTnLst>
                                    <p:set>
                                      <p:cBhvr>
                                        <p:cTn id="63" dur="1" fill="hold">
                                          <p:stCondLst>
                                            <p:cond delay="0"/>
                                          </p:stCondLst>
                                        </p:cTn>
                                        <p:tgtEl>
                                          <p:spTgt spid="3076"/>
                                        </p:tgtEl>
                                        <p:attrNameLst>
                                          <p:attrName>style.visibility</p:attrName>
                                        </p:attrNameLst>
                                      </p:cBhvr>
                                      <p:to>
                                        <p:strVal val="visible"/>
                                      </p:to>
                                    </p:set>
                                    <p:animEffect transition="in" filter="wipe(down)">
                                      <p:cBhvr>
                                        <p:cTn id="64" dur="500"/>
                                        <p:tgtEl>
                                          <p:spTgt spid="3076"/>
                                        </p:tgtEl>
                                      </p:cBhvr>
                                    </p:animEffect>
                                  </p:childTnLst>
                                </p:cTn>
                              </p:par>
                            </p:childTnLst>
                          </p:cTn>
                        </p:par>
                        <p:par>
                          <p:cTn id="65" fill="hold">
                            <p:stCondLst>
                              <p:cond delay="2000"/>
                            </p:stCondLst>
                            <p:childTnLst>
                              <p:par>
                                <p:cTn id="66" presetID="22" presetClass="entr" presetSubtype="4" fill="hold" grpId="0" nodeType="afterEffect">
                                  <p:stCondLst>
                                    <p:cond delay="0"/>
                                  </p:stCondLst>
                                  <p:childTnLst>
                                    <p:set>
                                      <p:cBhvr>
                                        <p:cTn id="67" dur="1" fill="hold">
                                          <p:stCondLst>
                                            <p:cond delay="0"/>
                                          </p:stCondLst>
                                        </p:cTn>
                                        <p:tgtEl>
                                          <p:spTgt spid="3077"/>
                                        </p:tgtEl>
                                        <p:attrNameLst>
                                          <p:attrName>style.visibility</p:attrName>
                                        </p:attrNameLst>
                                      </p:cBhvr>
                                      <p:to>
                                        <p:strVal val="visible"/>
                                      </p:to>
                                    </p:set>
                                    <p:animEffect transition="in" filter="wipe(down)">
                                      <p:cBhvr>
                                        <p:cTn id="68" dur="500"/>
                                        <p:tgtEl>
                                          <p:spTgt spid="3077"/>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3078"/>
                                        </p:tgtEl>
                                        <p:attrNameLst>
                                          <p:attrName>style.visibility</p:attrName>
                                        </p:attrNameLst>
                                      </p:cBhvr>
                                      <p:to>
                                        <p:strVal val="visible"/>
                                      </p:to>
                                    </p:set>
                                    <p:animEffect transition="in" filter="wipe(down)">
                                      <p:cBhvr>
                                        <p:cTn id="72" dur="500"/>
                                        <p:tgtEl>
                                          <p:spTgt spid="3078"/>
                                        </p:tgtEl>
                                      </p:cBhvr>
                                    </p:animEffect>
                                  </p:childTnLst>
                                </p:cTn>
                              </p:par>
                            </p:childTnLst>
                          </p:cTn>
                        </p:par>
                        <p:par>
                          <p:cTn id="73" fill="hold">
                            <p:stCondLst>
                              <p:cond delay="3000"/>
                            </p:stCondLst>
                            <p:childTnLst>
                              <p:par>
                                <p:cTn id="74" presetID="22" presetClass="entr" presetSubtype="4" fill="hold" grpId="0" nodeType="afterEffect">
                                  <p:stCondLst>
                                    <p:cond delay="0"/>
                                  </p:stCondLst>
                                  <p:childTnLst>
                                    <p:set>
                                      <p:cBhvr>
                                        <p:cTn id="75" dur="1" fill="hold">
                                          <p:stCondLst>
                                            <p:cond delay="0"/>
                                          </p:stCondLst>
                                        </p:cTn>
                                        <p:tgtEl>
                                          <p:spTgt spid="3079"/>
                                        </p:tgtEl>
                                        <p:attrNameLst>
                                          <p:attrName>style.visibility</p:attrName>
                                        </p:attrNameLst>
                                      </p:cBhvr>
                                      <p:to>
                                        <p:strVal val="visible"/>
                                      </p:to>
                                    </p:set>
                                    <p:animEffect transition="in" filter="wipe(down)">
                                      <p:cBhvr>
                                        <p:cTn id="76" dur="500"/>
                                        <p:tgtEl>
                                          <p:spTgt spid="3079"/>
                                        </p:tgtEl>
                                      </p:cBhvr>
                                    </p:animEffect>
                                  </p:childTnLst>
                                </p:cTn>
                              </p:par>
                            </p:childTnLst>
                          </p:cTn>
                        </p:par>
                        <p:par>
                          <p:cTn id="77" fill="hold">
                            <p:stCondLst>
                              <p:cond delay="3500"/>
                            </p:stCondLst>
                            <p:childTnLst>
                              <p:par>
                                <p:cTn id="78" presetID="22" presetClass="entr" presetSubtype="4"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down)">
                                      <p:cBhvr>
                                        <p:cTn id="80" dur="500"/>
                                        <p:tgtEl>
                                          <p:spTgt spid="50"/>
                                        </p:tgtEl>
                                      </p:cBhvr>
                                    </p:animEffect>
                                  </p:childTnLst>
                                </p:cTn>
                              </p:par>
                            </p:childTnLst>
                          </p:cTn>
                        </p:par>
                        <p:par>
                          <p:cTn id="81" fill="hold">
                            <p:stCondLst>
                              <p:cond delay="4000"/>
                            </p:stCondLst>
                            <p:childTnLst>
                              <p:par>
                                <p:cTn id="82" presetID="22" presetClass="entr" presetSubtype="4"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wipe(down)">
                                      <p:cBhvr>
                                        <p:cTn id="84" dur="500"/>
                                        <p:tgtEl>
                                          <p:spTgt spid="46"/>
                                        </p:tgtEl>
                                      </p:cBhvr>
                                    </p:animEffect>
                                  </p:childTnLst>
                                </p:cTn>
                              </p:par>
                            </p:childTnLst>
                          </p:cTn>
                        </p:par>
                        <p:par>
                          <p:cTn id="85" fill="hold">
                            <p:stCondLst>
                              <p:cond delay="4500"/>
                            </p:stCondLst>
                            <p:childTnLst>
                              <p:par>
                                <p:cTn id="86" presetID="22" presetClass="entr" presetSubtype="4" fill="hold" grpId="0" nodeType="after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down)">
                                      <p:cBhvr>
                                        <p:cTn id="8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3" grpId="0"/>
      <p:bldP spid="54" grpId="0"/>
      <p:bldP spid="55" grpId="0"/>
      <p:bldP spid="56" grpId="0"/>
      <p:bldP spid="57" grpId="0"/>
      <p:bldP spid="58" grpId="0"/>
      <p:bldP spid="59" grpId="0"/>
      <p:bldP spid="60" grpId="0"/>
      <p:bldP spid="61" grpId="0"/>
      <p:bldP spid="62" grpId="0"/>
      <p:bldP spid="63" grpId="0"/>
      <p:bldP spid="3072" grpId="0"/>
      <p:bldP spid="3073" grpId="0"/>
      <p:bldP spid="3074" grpId="0" animBg="1"/>
      <p:bldP spid="3075" grpId="0" animBg="1"/>
      <p:bldP spid="3076" grpId="0" animBg="1"/>
      <p:bldP spid="3077" grpId="0" animBg="1"/>
      <p:bldP spid="3078" grpId="0" animBg="1"/>
      <p:bldP spid="307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5E2A-8BDA-564C-A1DC-94418A2112D9}"/>
              </a:ext>
            </a:extLst>
          </p:cNvPr>
          <p:cNvSpPr>
            <a:spLocks noGrp="1"/>
          </p:cNvSpPr>
          <p:nvPr>
            <p:ph type="title"/>
          </p:nvPr>
        </p:nvSpPr>
        <p:spPr>
          <a:xfrm>
            <a:off x="274320" y="182880"/>
            <a:ext cx="5438654" cy="594991"/>
          </a:xfrm>
        </p:spPr>
        <p:txBody>
          <a:bodyPr anchor="t" anchorCtr="0"/>
          <a:lstStyle/>
          <a:p>
            <a:pPr>
              <a:lnSpc>
                <a:spcPct val="100000"/>
              </a:lnSpc>
            </a:pPr>
            <a:r>
              <a:rPr lang="en-US" dirty="0"/>
              <a:t>Recommendations</a:t>
            </a:r>
            <a:br>
              <a:rPr lang="en-US"/>
            </a:br>
            <a:r>
              <a:rPr lang="en-US" b="0"/>
              <a:t>Aid to education</a:t>
            </a:r>
          </a:p>
        </p:txBody>
      </p:sp>
      <p:sp>
        <p:nvSpPr>
          <p:cNvPr id="3" name="Text Placeholder 2">
            <a:extLst>
              <a:ext uri="{FF2B5EF4-FFF2-40B4-BE49-F238E27FC236}">
                <a16:creationId xmlns:a16="http://schemas.microsoft.com/office/drawing/2014/main" id="{CD91F4C4-A8AA-3C99-FB6E-875C2CB0F726}"/>
              </a:ext>
            </a:extLst>
          </p:cNvPr>
          <p:cNvSpPr>
            <a:spLocks noGrp="1"/>
          </p:cNvSpPr>
          <p:nvPr>
            <p:ph type="body" sz="quarter" idx="17"/>
          </p:nvPr>
        </p:nvSpPr>
        <p:spPr>
          <a:xfrm>
            <a:off x="274319" y="1554480"/>
            <a:ext cx="8496701" cy="4351338"/>
          </a:xfrm>
        </p:spPr>
        <p:txBody>
          <a:bodyPr>
            <a:noAutofit/>
          </a:bodyPr>
          <a:lstStyle/>
          <a:p>
            <a:pPr marL="0" indent="0">
              <a:lnSpc>
                <a:spcPct val="100000"/>
              </a:lnSpc>
              <a:spcBef>
                <a:spcPts val="0"/>
              </a:spcBef>
              <a:buNone/>
            </a:pPr>
            <a:r>
              <a:rPr lang="en-GB" dirty="0"/>
              <a:t>As aid to education is projected to decline, it is necessary to shift more resources:</a:t>
            </a:r>
          </a:p>
          <a:p>
            <a:pPr marL="0" indent="0">
              <a:lnSpc>
                <a:spcPct val="100000"/>
              </a:lnSpc>
              <a:spcBef>
                <a:spcPts val="0"/>
              </a:spcBef>
              <a:buNone/>
            </a:pPr>
            <a:endParaRPr lang="en-GB" sz="1600" dirty="0"/>
          </a:p>
          <a:p>
            <a:pPr marL="0" indent="0">
              <a:lnSpc>
                <a:spcPct val="100000"/>
              </a:lnSpc>
              <a:spcBef>
                <a:spcPts val="0"/>
              </a:spcBef>
              <a:buNone/>
            </a:pPr>
            <a:r>
              <a:rPr lang="en-GB" dirty="0">
                <a:solidFill>
                  <a:schemeClr val="accent2"/>
                </a:solidFill>
                <a:sym typeface="Wingdings 3" panose="05040102010807070707" pitchFamily="18" charset="2"/>
              </a:rPr>
              <a:t></a:t>
            </a:r>
            <a:r>
              <a:rPr lang="en-GB" dirty="0"/>
              <a:t> </a:t>
            </a:r>
            <a:r>
              <a:rPr lang="en-GB" b="1" dirty="0"/>
              <a:t>Through multilateral channels</a:t>
            </a:r>
            <a:r>
              <a:rPr lang="en-GB" dirty="0"/>
              <a:t>, while ensuring less earmarking of aid</a:t>
            </a:r>
          </a:p>
          <a:p>
            <a:pPr marL="0" indent="0">
              <a:lnSpc>
                <a:spcPct val="100000"/>
              </a:lnSpc>
              <a:spcBef>
                <a:spcPts val="0"/>
              </a:spcBef>
              <a:buNone/>
            </a:pPr>
            <a:endParaRPr lang="en-GB" sz="1600" dirty="0">
              <a:solidFill>
                <a:schemeClr val="accent2"/>
              </a:solidFill>
              <a:sym typeface="Wingdings 3" panose="05040102010807070707" pitchFamily="18" charset="2"/>
            </a:endParaRPr>
          </a:p>
          <a:p>
            <a:pPr marL="0" indent="0">
              <a:lnSpc>
                <a:spcPct val="100000"/>
              </a:lnSpc>
              <a:spcBef>
                <a:spcPts val="0"/>
              </a:spcBef>
              <a:buNone/>
            </a:pPr>
            <a:r>
              <a:rPr lang="en-GB" dirty="0">
                <a:solidFill>
                  <a:schemeClr val="accent2"/>
                </a:solidFill>
                <a:sym typeface="Wingdings 3" panose="05040102010807070707" pitchFamily="18" charset="2"/>
              </a:rPr>
              <a:t></a:t>
            </a:r>
            <a:r>
              <a:rPr lang="en-GB" dirty="0"/>
              <a:t> </a:t>
            </a:r>
            <a:r>
              <a:rPr lang="en-GB" b="1" dirty="0"/>
              <a:t>Through national budgets</a:t>
            </a:r>
            <a:r>
              <a:rPr lang="en-GB" dirty="0"/>
              <a:t>, in order to reverse the trend towards project-based aid</a:t>
            </a:r>
          </a:p>
          <a:p>
            <a:pPr marL="0" indent="0">
              <a:lnSpc>
                <a:spcPct val="100000"/>
              </a:lnSpc>
              <a:spcBef>
                <a:spcPts val="0"/>
              </a:spcBef>
              <a:buNone/>
            </a:pPr>
            <a:endParaRPr lang="en-GB" sz="1600" dirty="0">
              <a:solidFill>
                <a:schemeClr val="accent2"/>
              </a:solidFill>
              <a:sym typeface="Wingdings 3" panose="05040102010807070707" pitchFamily="18" charset="2"/>
            </a:endParaRPr>
          </a:p>
          <a:p>
            <a:pPr marL="0" indent="0">
              <a:lnSpc>
                <a:spcPct val="100000"/>
              </a:lnSpc>
              <a:spcBef>
                <a:spcPts val="0"/>
              </a:spcBef>
              <a:buNone/>
            </a:pPr>
            <a:r>
              <a:rPr lang="en-GB" b="1" dirty="0">
                <a:solidFill>
                  <a:schemeClr val="accent2"/>
                </a:solidFill>
                <a:sym typeface="Wingdings 3" panose="05040102010807070707" pitchFamily="18" charset="2"/>
              </a:rPr>
              <a:t></a:t>
            </a:r>
            <a:r>
              <a:rPr lang="en-GB" b="1" dirty="0"/>
              <a:t> Toward system strengthening</a:t>
            </a:r>
            <a:r>
              <a:rPr lang="en-GB" dirty="0"/>
              <a:t>, in order to build institutions instead of achieving short-term results</a:t>
            </a:r>
          </a:p>
          <a:p>
            <a:pPr marL="0" indent="0">
              <a:lnSpc>
                <a:spcPct val="100000"/>
              </a:lnSpc>
              <a:spcBef>
                <a:spcPts val="0"/>
              </a:spcBef>
              <a:buNone/>
            </a:pPr>
            <a:endParaRPr lang="en-GB" sz="1600" dirty="0">
              <a:solidFill>
                <a:schemeClr val="accent2"/>
              </a:solidFill>
              <a:sym typeface="Wingdings 3" panose="05040102010807070707" pitchFamily="18" charset="2"/>
            </a:endParaRPr>
          </a:p>
          <a:p>
            <a:pPr marL="0" indent="0">
              <a:lnSpc>
                <a:spcPct val="100000"/>
              </a:lnSpc>
              <a:spcBef>
                <a:spcPts val="0"/>
              </a:spcBef>
              <a:buNone/>
            </a:pPr>
            <a:r>
              <a:rPr lang="en-GB" dirty="0">
                <a:solidFill>
                  <a:schemeClr val="accent2"/>
                </a:solidFill>
                <a:sym typeface="Wingdings 3" panose="05040102010807070707" pitchFamily="18" charset="2"/>
              </a:rPr>
              <a:t></a:t>
            </a:r>
            <a:r>
              <a:rPr lang="en-GB" dirty="0"/>
              <a:t> </a:t>
            </a:r>
            <a:r>
              <a:rPr lang="en-GB" b="1" dirty="0"/>
              <a:t>Toward lowering the cost of borrowing</a:t>
            </a:r>
            <a:r>
              <a:rPr lang="en-GB" dirty="0"/>
              <a:t>, while building a new development-oriented debt architecture</a:t>
            </a:r>
          </a:p>
          <a:p>
            <a:pPr marL="0" indent="0">
              <a:lnSpc>
                <a:spcPct val="100000"/>
              </a:lnSpc>
              <a:spcBef>
                <a:spcPts val="0"/>
              </a:spcBef>
              <a:buNone/>
            </a:pPr>
            <a:endParaRPr lang="en-GB" sz="1600" dirty="0">
              <a:solidFill>
                <a:schemeClr val="accent2"/>
              </a:solidFill>
              <a:sym typeface="Wingdings 3" panose="05040102010807070707" pitchFamily="18" charset="2"/>
            </a:endParaRPr>
          </a:p>
          <a:p>
            <a:pPr marL="0" indent="0">
              <a:lnSpc>
                <a:spcPct val="100000"/>
              </a:lnSpc>
              <a:spcBef>
                <a:spcPts val="0"/>
              </a:spcBef>
              <a:buNone/>
            </a:pPr>
            <a:r>
              <a:rPr lang="en-GB" dirty="0">
                <a:solidFill>
                  <a:schemeClr val="accent2"/>
                </a:solidFill>
                <a:sym typeface="Wingdings 3" panose="05040102010807070707" pitchFamily="18" charset="2"/>
              </a:rPr>
              <a:t></a:t>
            </a:r>
            <a:r>
              <a:rPr lang="en-GB" dirty="0"/>
              <a:t> </a:t>
            </a:r>
            <a:r>
              <a:rPr lang="en-GB" b="1" dirty="0"/>
              <a:t>Toward global public goods in education</a:t>
            </a:r>
            <a:r>
              <a:rPr lang="en-GB" dirty="0"/>
              <a:t>, which are most at risk in a time of aid cuts</a:t>
            </a:r>
            <a:endParaRPr lang="en-US" dirty="0"/>
          </a:p>
          <a:p>
            <a:pPr marL="0" indent="0">
              <a:lnSpc>
                <a:spcPct val="100000"/>
              </a:lnSpc>
              <a:spcBef>
                <a:spcPts val="0"/>
              </a:spcBef>
              <a:buNone/>
            </a:pPr>
            <a:endParaRPr lang="en-US" dirty="0"/>
          </a:p>
        </p:txBody>
      </p:sp>
    </p:spTree>
    <p:extLst>
      <p:ext uri="{BB962C8B-B14F-4D97-AF65-F5344CB8AC3E}">
        <p14:creationId xmlns:p14="http://schemas.microsoft.com/office/powerpoint/2010/main" val="532717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94FE9-3858-B25F-4AF9-60A6C9AEA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7757B-B7FB-8F75-E5AF-F35EE01CE977}"/>
              </a:ext>
            </a:extLst>
          </p:cNvPr>
          <p:cNvSpPr>
            <a:spLocks noGrp="1"/>
          </p:cNvSpPr>
          <p:nvPr>
            <p:ph type="title"/>
          </p:nvPr>
        </p:nvSpPr>
        <p:spPr>
          <a:xfrm>
            <a:off x="274320" y="182880"/>
            <a:ext cx="5438654" cy="594991"/>
          </a:xfrm>
        </p:spPr>
        <p:txBody>
          <a:bodyPr anchor="t" anchorCtr="0"/>
          <a:lstStyle/>
          <a:p>
            <a:pPr>
              <a:lnSpc>
                <a:spcPct val="100000"/>
              </a:lnSpc>
            </a:pPr>
            <a:r>
              <a:rPr lang="en-US"/>
              <a:t>Recommendations</a:t>
            </a:r>
            <a:br>
              <a:rPr lang="en-US"/>
            </a:br>
            <a:r>
              <a:rPr lang="en-US" b="0"/>
              <a:t>Education in crises</a:t>
            </a:r>
          </a:p>
        </p:txBody>
      </p:sp>
      <p:sp>
        <p:nvSpPr>
          <p:cNvPr id="3" name="Text Placeholder 2">
            <a:extLst>
              <a:ext uri="{FF2B5EF4-FFF2-40B4-BE49-F238E27FC236}">
                <a16:creationId xmlns:a16="http://schemas.microsoft.com/office/drawing/2014/main" id="{2AB83471-25D5-10FB-BC21-446154B19C1F}"/>
              </a:ext>
            </a:extLst>
          </p:cNvPr>
          <p:cNvSpPr>
            <a:spLocks noGrp="1"/>
          </p:cNvSpPr>
          <p:nvPr>
            <p:ph type="body" sz="quarter" idx="17"/>
          </p:nvPr>
        </p:nvSpPr>
        <p:spPr>
          <a:xfrm>
            <a:off x="274319" y="1554480"/>
            <a:ext cx="8496701" cy="4351338"/>
          </a:xfrm>
        </p:spPr>
        <p:txBody>
          <a:bodyPr>
            <a:noAutofit/>
          </a:bodyPr>
          <a:lstStyle/>
          <a:p>
            <a:pPr marL="0" indent="0">
              <a:lnSpc>
                <a:spcPct val="100000"/>
              </a:lnSpc>
              <a:spcBef>
                <a:spcPts val="0"/>
              </a:spcBef>
              <a:buNone/>
            </a:pPr>
            <a:r>
              <a:rPr lang="en-GB" dirty="0"/>
              <a:t>A coordinated approach is needed to improve reporting on funding education in emergencies and protracted crises.</a:t>
            </a:r>
          </a:p>
          <a:p>
            <a:pPr marL="0" indent="0">
              <a:lnSpc>
                <a:spcPct val="100000"/>
              </a:lnSpc>
              <a:spcBef>
                <a:spcPts val="0"/>
              </a:spcBef>
              <a:buNone/>
            </a:pPr>
            <a:endParaRPr lang="en-GB" sz="1600" dirty="0"/>
          </a:p>
          <a:p>
            <a:pPr marL="0" indent="0">
              <a:lnSpc>
                <a:spcPct val="100000"/>
              </a:lnSpc>
              <a:spcBef>
                <a:spcPts val="0"/>
              </a:spcBef>
              <a:buNone/>
            </a:pPr>
            <a:r>
              <a:rPr lang="en-GB" dirty="0">
                <a:solidFill>
                  <a:schemeClr val="accent2"/>
                </a:solidFill>
                <a:sym typeface="Wingdings 3" panose="05040102010807070707" pitchFamily="18" charset="2"/>
              </a:rPr>
              <a:t></a:t>
            </a:r>
            <a:r>
              <a:rPr lang="en-GB" dirty="0"/>
              <a:t> </a:t>
            </a:r>
            <a:r>
              <a:rPr lang="en-GB" b="1" dirty="0"/>
              <a:t>Align the three main reporting systems </a:t>
            </a:r>
            <a:r>
              <a:rPr lang="en-GB" dirty="0"/>
              <a:t>– the CRS, FTS and IATI – to reflect the full scope of funding education in crises</a:t>
            </a:r>
          </a:p>
          <a:p>
            <a:pPr marL="0" indent="0">
              <a:lnSpc>
                <a:spcPct val="100000"/>
              </a:lnSpc>
              <a:spcBef>
                <a:spcPts val="0"/>
              </a:spcBef>
              <a:buNone/>
            </a:pPr>
            <a:endParaRPr lang="en-GB" sz="1600" dirty="0">
              <a:solidFill>
                <a:schemeClr val="accent2"/>
              </a:solidFill>
              <a:sym typeface="Wingdings 3" panose="05040102010807070707" pitchFamily="18" charset="2"/>
            </a:endParaRPr>
          </a:p>
          <a:p>
            <a:pPr marL="0" indent="0">
              <a:lnSpc>
                <a:spcPct val="100000"/>
              </a:lnSpc>
              <a:spcBef>
                <a:spcPts val="0"/>
              </a:spcBef>
              <a:buNone/>
            </a:pPr>
            <a:r>
              <a:rPr lang="en-GB" dirty="0">
                <a:solidFill>
                  <a:schemeClr val="accent2"/>
                </a:solidFill>
                <a:sym typeface="Wingdings 3" panose="05040102010807070707" pitchFamily="18" charset="2"/>
              </a:rPr>
              <a:t></a:t>
            </a:r>
            <a:r>
              <a:rPr lang="en-GB" dirty="0"/>
              <a:t> </a:t>
            </a:r>
            <a:r>
              <a:rPr lang="en-GB" b="1" dirty="0"/>
              <a:t>Improve reporting standards and classification processes </a:t>
            </a:r>
            <a:r>
              <a:rPr lang="en-GB" dirty="0"/>
              <a:t>in the three databases to improve the quality and comparability of data between them</a:t>
            </a:r>
          </a:p>
          <a:p>
            <a:pPr marL="0" indent="0">
              <a:lnSpc>
                <a:spcPct val="100000"/>
              </a:lnSpc>
              <a:spcBef>
                <a:spcPts val="0"/>
              </a:spcBef>
              <a:buNone/>
            </a:pPr>
            <a:endParaRPr lang="en-GB" sz="1600" dirty="0">
              <a:solidFill>
                <a:schemeClr val="accent2"/>
              </a:solidFill>
              <a:sym typeface="Wingdings 3" panose="05040102010807070707" pitchFamily="18" charset="2"/>
            </a:endParaRPr>
          </a:p>
          <a:p>
            <a:pPr marL="0" indent="0">
              <a:lnSpc>
                <a:spcPct val="100000"/>
              </a:lnSpc>
              <a:spcBef>
                <a:spcPts val="0"/>
              </a:spcBef>
              <a:buNone/>
            </a:pPr>
            <a:r>
              <a:rPr lang="en-GB" dirty="0">
                <a:solidFill>
                  <a:schemeClr val="accent2"/>
                </a:solidFill>
                <a:sym typeface="Wingdings 3" panose="05040102010807070707" pitchFamily="18" charset="2"/>
              </a:rPr>
              <a:t></a:t>
            </a:r>
            <a:r>
              <a:rPr lang="en-GB" dirty="0"/>
              <a:t> </a:t>
            </a:r>
            <a:r>
              <a:rPr lang="en-GB" b="1" dirty="0"/>
              <a:t>Enhance collaboration among the three databases and reporting agencies </a:t>
            </a:r>
            <a:r>
              <a:rPr lang="en-GB" dirty="0"/>
              <a:t>to harmonize taxonomies, develop cross-referencing mechanisms and reduce duplication</a:t>
            </a:r>
          </a:p>
          <a:p>
            <a:pPr marL="0" indent="0">
              <a:lnSpc>
                <a:spcPct val="100000"/>
              </a:lnSpc>
              <a:spcBef>
                <a:spcPts val="0"/>
              </a:spcBef>
              <a:buNone/>
            </a:pPr>
            <a:endParaRPr lang="en-GB" sz="1600" dirty="0">
              <a:solidFill>
                <a:schemeClr val="accent2"/>
              </a:solidFill>
              <a:sym typeface="Wingdings 3" panose="05040102010807070707" pitchFamily="18" charset="2"/>
            </a:endParaRPr>
          </a:p>
          <a:p>
            <a:pPr marL="0" indent="0">
              <a:lnSpc>
                <a:spcPct val="100000"/>
              </a:lnSpc>
              <a:spcBef>
                <a:spcPts val="0"/>
              </a:spcBef>
              <a:buNone/>
            </a:pPr>
            <a:r>
              <a:rPr lang="en-GB" dirty="0">
                <a:solidFill>
                  <a:schemeClr val="accent2"/>
                </a:solidFill>
                <a:sym typeface="Wingdings 3" panose="05040102010807070707" pitchFamily="18" charset="2"/>
              </a:rPr>
              <a:t></a:t>
            </a:r>
            <a:r>
              <a:rPr lang="en-GB" dirty="0"/>
              <a:t> </a:t>
            </a:r>
            <a:r>
              <a:rPr lang="en-GB" b="1" dirty="0"/>
              <a:t>Make comparable education funding data accessible and actionable </a:t>
            </a:r>
            <a:r>
              <a:rPr lang="en-GB" dirty="0"/>
              <a:t>to build a shared, transparent and timely evidence basis and inform decisions across the humanitarian–development continuum</a:t>
            </a:r>
            <a:endParaRPr lang="en-US" dirty="0"/>
          </a:p>
        </p:txBody>
      </p:sp>
      <p:pic>
        <p:nvPicPr>
          <p:cNvPr id="4" name="Picture 3">
            <a:extLst>
              <a:ext uri="{FF2B5EF4-FFF2-40B4-BE49-F238E27FC236}">
                <a16:creationId xmlns:a16="http://schemas.microsoft.com/office/drawing/2014/main" id="{C37D4BE3-0CED-73D5-0EAF-BC155C9140E6}"/>
              </a:ext>
            </a:extLst>
          </p:cNvPr>
          <p:cNvPicPr>
            <a:picLocks noChangeAspect="1"/>
          </p:cNvPicPr>
          <p:nvPr/>
        </p:nvPicPr>
        <p:blipFill>
          <a:blip r:embed="rId2"/>
          <a:stretch>
            <a:fillRect/>
          </a:stretch>
        </p:blipFill>
        <p:spPr>
          <a:xfrm>
            <a:off x="6167288" y="162826"/>
            <a:ext cx="1649341" cy="787186"/>
          </a:xfrm>
          <a:prstGeom prst="rect">
            <a:avLst/>
          </a:prstGeom>
        </p:spPr>
      </p:pic>
    </p:spTree>
    <p:extLst>
      <p:ext uri="{BB962C8B-B14F-4D97-AF65-F5344CB8AC3E}">
        <p14:creationId xmlns:p14="http://schemas.microsoft.com/office/powerpoint/2010/main" val="364940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851F7-EE71-CA23-B4FF-F150F90C80B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2AE7F3A-A2A6-A44B-4BF7-5F52B0CECA92}"/>
              </a:ext>
            </a:extLst>
          </p:cNvPr>
          <p:cNvSpPr txBox="1"/>
          <p:nvPr/>
        </p:nvSpPr>
        <p:spPr>
          <a:xfrm>
            <a:off x="274320" y="1531774"/>
            <a:ext cx="8595360" cy="2431435"/>
          </a:xfrm>
          <a:prstGeom prst="rect">
            <a:avLst/>
          </a:prstGeom>
          <a:noFill/>
        </p:spPr>
        <p:txBody>
          <a:bodyPr wrap="square">
            <a:spAutoFit/>
          </a:bodyPr>
          <a:lstStyle/>
          <a:p>
            <a:r>
              <a:rPr lang="en-US" sz="1900" dirty="0">
                <a:solidFill>
                  <a:srgbClr val="212121"/>
                </a:solidFill>
                <a:latin typeface="Aptos" panose="020B0004020202020204" pitchFamily="34" charset="0"/>
              </a:rPr>
              <a:t>New estimates show that there are </a:t>
            </a:r>
            <a:r>
              <a:rPr lang="en-US" sz="1900" b="1" dirty="0">
                <a:solidFill>
                  <a:srgbClr val="212121"/>
                </a:solidFill>
                <a:latin typeface="Aptos" panose="020B0004020202020204" pitchFamily="34" charset="0"/>
              </a:rPr>
              <a:t>272 million children and youth out of school </a:t>
            </a:r>
            <a:br>
              <a:rPr lang="en-US" sz="1900" dirty="0">
                <a:solidFill>
                  <a:srgbClr val="212121"/>
                </a:solidFill>
                <a:latin typeface="Aptos" panose="020B0004020202020204" pitchFamily="34" charset="0"/>
              </a:rPr>
            </a:br>
            <a:endParaRPr lang="en-US" sz="1900" dirty="0">
              <a:solidFill>
                <a:srgbClr val="212121"/>
              </a:solidFill>
              <a:latin typeface="Aptos" panose="020B0004020202020204" pitchFamily="34" charset="0"/>
            </a:endParaRPr>
          </a:p>
          <a:p>
            <a:endParaRPr lang="en-US" sz="1900" dirty="0">
              <a:solidFill>
                <a:srgbClr val="212121"/>
              </a:solidFill>
              <a:latin typeface="Aptos" panose="020B0004020202020204" pitchFamily="34" charset="0"/>
            </a:endParaRPr>
          </a:p>
          <a:p>
            <a:endParaRPr lang="en-US" sz="1900" dirty="0">
              <a:solidFill>
                <a:srgbClr val="212121"/>
              </a:solidFill>
              <a:latin typeface="Aptos" panose="020B0004020202020204" pitchFamily="34" charset="0"/>
            </a:endParaRPr>
          </a:p>
          <a:p>
            <a:endParaRPr lang="en-US" sz="1900" dirty="0">
              <a:solidFill>
                <a:srgbClr val="212121"/>
              </a:solidFill>
              <a:latin typeface="Aptos" panose="020B0004020202020204" pitchFamily="34" charset="0"/>
            </a:endParaRPr>
          </a:p>
          <a:p>
            <a:endParaRPr lang="en-US" sz="1900" dirty="0">
              <a:solidFill>
                <a:srgbClr val="212121"/>
              </a:solidFill>
              <a:latin typeface="Aptos" panose="020B0004020202020204" pitchFamily="34" charset="0"/>
            </a:endParaRPr>
          </a:p>
          <a:p>
            <a:endParaRPr lang="en-US" sz="1900" dirty="0">
              <a:solidFill>
                <a:srgbClr val="212121"/>
              </a:solidFill>
              <a:latin typeface="Aptos" panose="020B0004020202020204" pitchFamily="34" charset="0"/>
            </a:endParaRPr>
          </a:p>
          <a:p>
            <a:endParaRPr lang="en-US" sz="1900" dirty="0">
              <a:solidFill>
                <a:srgbClr val="212121"/>
              </a:solidFill>
              <a:latin typeface="Aptos" panose="020B0004020202020204" pitchFamily="34" charset="0"/>
            </a:endParaRPr>
          </a:p>
        </p:txBody>
      </p:sp>
      <p:pic>
        <p:nvPicPr>
          <p:cNvPr id="4" name="Picture 2" descr="Background Information on Education Statistics in the UIS Database">
            <a:extLst>
              <a:ext uri="{FF2B5EF4-FFF2-40B4-BE49-F238E27FC236}">
                <a16:creationId xmlns:a16="http://schemas.microsoft.com/office/drawing/2014/main" id="{B6B50670-2D49-6D21-39A8-B3D8641C0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171" y="190500"/>
            <a:ext cx="1213821" cy="93773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33A36C43-11C2-965F-D320-5058F7429642}"/>
              </a:ext>
            </a:extLst>
          </p:cNvPr>
          <p:cNvSpPr txBox="1">
            <a:spLocks/>
          </p:cNvSpPr>
          <p:nvPr/>
        </p:nvSpPr>
        <p:spPr>
          <a:xfrm>
            <a:off x="274320" y="182880"/>
            <a:ext cx="6208850" cy="64008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23305F"/>
                </a:solidFill>
                <a:latin typeface="+mj-lt"/>
                <a:ea typeface="+mj-ea"/>
                <a:cs typeface="+mj-cs"/>
              </a:defRPr>
            </a:lvl1pPr>
          </a:lstStyle>
          <a:p>
            <a:pPr>
              <a:lnSpc>
                <a:spcPct val="100000"/>
              </a:lnSpc>
            </a:pPr>
            <a:r>
              <a:rPr lang="en-US" sz="3600">
                <a:latin typeface="Aptos" panose="020B0004020202020204" pitchFamily="34" charset="0"/>
              </a:rPr>
              <a:t>Education has significant unmet needs</a:t>
            </a:r>
            <a:endParaRPr lang="en-US" sz="3600" b="0">
              <a:latin typeface="Aptos" panose="020B0004020202020204" pitchFamily="34" charset="0"/>
            </a:endParaRPr>
          </a:p>
        </p:txBody>
      </p:sp>
      <p:sp>
        <p:nvSpPr>
          <p:cNvPr id="6" name="TextBox 5">
            <a:extLst>
              <a:ext uri="{FF2B5EF4-FFF2-40B4-BE49-F238E27FC236}">
                <a16:creationId xmlns:a16="http://schemas.microsoft.com/office/drawing/2014/main" id="{2C85E560-323A-CB43-83B1-C821BC815644}"/>
              </a:ext>
            </a:extLst>
          </p:cNvPr>
          <p:cNvSpPr txBox="1"/>
          <p:nvPr/>
        </p:nvSpPr>
        <p:spPr>
          <a:xfrm>
            <a:off x="5029200" y="1871541"/>
            <a:ext cx="4070832" cy="1772468"/>
          </a:xfrm>
          <a:prstGeom prst="rect">
            <a:avLst/>
          </a:prstGeom>
          <a:noFill/>
        </p:spPr>
        <p:txBody>
          <a:bodyPr wrap="square" lIns="91440" tIns="45720" rIns="91440" bIns="45720" anchor="t">
            <a:spAutoFit/>
          </a:bodyPr>
          <a:lstStyle/>
          <a:p>
            <a:endParaRPr lang="en-US" sz="1800" dirty="0">
              <a:solidFill>
                <a:srgbClr val="212121"/>
              </a:solidFill>
              <a:latin typeface="Aptos" panose="020B0004020202020204" pitchFamily="34" charset="0"/>
            </a:endParaRPr>
          </a:p>
          <a:p>
            <a:r>
              <a:rPr lang="en-US" sz="1800">
                <a:solidFill>
                  <a:srgbClr val="212121"/>
                </a:solidFill>
                <a:latin typeface="Aptos"/>
              </a:rPr>
              <a:t>The increase is due to:</a:t>
            </a:r>
          </a:p>
          <a:p>
            <a:r>
              <a:rPr lang="en-US" sz="1800">
                <a:solidFill>
                  <a:schemeClr val="accent2"/>
                </a:solidFill>
                <a:latin typeface="Aptos"/>
                <a:sym typeface="Wingdings 3" panose="05040102010807070707" pitchFamily="18" charset="2"/>
              </a:rPr>
              <a:t></a:t>
            </a:r>
            <a:r>
              <a:rPr lang="en-US" sz="1800">
                <a:solidFill>
                  <a:srgbClr val="212121"/>
                </a:solidFill>
                <a:latin typeface="Aptos"/>
              </a:rPr>
              <a:t> new data showing further slowdown </a:t>
            </a:r>
            <a:br>
              <a:rPr lang="en-US" sz="1800">
                <a:latin typeface="Aptos" panose="020B0004020202020204" pitchFamily="34" charset="0"/>
              </a:rPr>
            </a:br>
            <a:r>
              <a:rPr lang="en-US" sz="1800">
                <a:solidFill>
                  <a:srgbClr val="212121"/>
                </a:solidFill>
                <a:latin typeface="Aptos"/>
              </a:rPr>
              <a:t>(</a:t>
            </a:r>
            <a:r>
              <a:rPr lang="en-US" sz="1800">
                <a:solidFill>
                  <a:srgbClr val="212121"/>
                </a:solidFill>
                <a:latin typeface="Aptos"/>
                <a:sym typeface="Wingdings 3" panose="05040102010807070707" pitchFamily="18" charset="2"/>
              </a:rPr>
              <a:t></a:t>
            </a:r>
            <a:r>
              <a:rPr lang="en-US" sz="1800">
                <a:solidFill>
                  <a:srgbClr val="212121"/>
                </a:solidFill>
                <a:latin typeface="Aptos"/>
              </a:rPr>
              <a:t> 8 million) </a:t>
            </a:r>
            <a:br>
              <a:rPr lang="en-US" sz="1800">
                <a:latin typeface="Aptos" panose="020B0004020202020204" pitchFamily="34" charset="0"/>
              </a:rPr>
            </a:br>
            <a:r>
              <a:rPr lang="en-US" sz="1800">
                <a:solidFill>
                  <a:schemeClr val="accent2"/>
                </a:solidFill>
                <a:latin typeface="Aptos"/>
                <a:sym typeface="Wingdings 3" panose="05040102010807070707" pitchFamily="18" charset="2"/>
              </a:rPr>
              <a:t></a:t>
            </a:r>
            <a:r>
              <a:rPr lang="en-US" sz="1800">
                <a:solidFill>
                  <a:srgbClr val="212121"/>
                </a:solidFill>
                <a:latin typeface="Aptos"/>
              </a:rPr>
              <a:t> upward adjusted UN population projections (</a:t>
            </a:r>
            <a:r>
              <a:rPr lang="en-US" sz="1800">
                <a:solidFill>
                  <a:srgbClr val="212121"/>
                </a:solidFill>
                <a:latin typeface="Aptos"/>
                <a:sym typeface="Wingdings 3" panose="05040102010807070707" pitchFamily="18" charset="2"/>
              </a:rPr>
              <a:t></a:t>
            </a:r>
            <a:r>
              <a:rPr lang="en-US" sz="1800">
                <a:solidFill>
                  <a:srgbClr val="212121"/>
                </a:solidFill>
                <a:latin typeface="Aptos"/>
              </a:rPr>
              <a:t> 13 million)</a:t>
            </a:r>
          </a:p>
        </p:txBody>
      </p:sp>
      <p:sp>
        <p:nvSpPr>
          <p:cNvPr id="8" name="TextBox 7">
            <a:extLst>
              <a:ext uri="{FF2B5EF4-FFF2-40B4-BE49-F238E27FC236}">
                <a16:creationId xmlns:a16="http://schemas.microsoft.com/office/drawing/2014/main" id="{0724A2AC-B596-3926-C31C-CA4C6D7EFB48}"/>
              </a:ext>
            </a:extLst>
          </p:cNvPr>
          <p:cNvSpPr txBox="1"/>
          <p:nvPr/>
        </p:nvSpPr>
        <p:spPr>
          <a:xfrm>
            <a:off x="5029200" y="3625867"/>
            <a:ext cx="3895854" cy="2308324"/>
          </a:xfrm>
          <a:prstGeom prst="rect">
            <a:avLst/>
          </a:prstGeom>
          <a:noFill/>
        </p:spPr>
        <p:txBody>
          <a:bodyPr wrap="square" lIns="91440" tIns="45720" rIns="91440" bIns="45720" anchor="t">
            <a:spAutoFit/>
          </a:bodyPr>
          <a:lstStyle/>
          <a:p>
            <a:endParaRPr lang="en-US" sz="1800" dirty="0">
              <a:solidFill>
                <a:srgbClr val="212121"/>
              </a:solidFill>
              <a:latin typeface="Aptos" panose="020B0004020202020204" pitchFamily="34" charset="0"/>
            </a:endParaRPr>
          </a:p>
          <a:p>
            <a:endParaRPr lang="en-US" sz="1800" dirty="0">
              <a:solidFill>
                <a:srgbClr val="212121"/>
              </a:solidFill>
              <a:latin typeface="Aptos" panose="020B0004020202020204" pitchFamily="34" charset="0"/>
            </a:endParaRPr>
          </a:p>
          <a:p>
            <a:r>
              <a:rPr lang="en-GB" sz="1800">
                <a:latin typeface="Aptos"/>
              </a:rPr>
              <a:t>Further assessment of out-of-school number in 10 countries affected by </a:t>
            </a:r>
            <a:r>
              <a:rPr lang="en-GB" sz="1800" b="1">
                <a:latin typeface="Aptos"/>
              </a:rPr>
              <a:t>conflict</a:t>
            </a:r>
            <a:r>
              <a:rPr lang="en-GB">
                <a:latin typeface="Aptos"/>
              </a:rPr>
              <a:t> recognizes undercount:</a:t>
            </a:r>
            <a:br>
              <a:rPr lang="en-GB" sz="1800" b="1" dirty="0">
                <a:latin typeface="Aptos" panose="020B0004020202020204" pitchFamily="34" charset="0"/>
              </a:rPr>
            </a:br>
            <a:r>
              <a:rPr lang="en-US" sz="1800">
                <a:solidFill>
                  <a:schemeClr val="accent2"/>
                </a:solidFill>
                <a:latin typeface="Aptos"/>
                <a:sym typeface="Wingdings 3" panose="05040102010807070707" pitchFamily="18" charset="2"/>
              </a:rPr>
              <a:t></a:t>
            </a:r>
            <a:r>
              <a:rPr lang="en-US" sz="1800">
                <a:solidFill>
                  <a:srgbClr val="212121"/>
                </a:solidFill>
                <a:latin typeface="Aptos"/>
              </a:rPr>
              <a:t> </a:t>
            </a:r>
            <a:r>
              <a:rPr lang="en-US">
                <a:solidFill>
                  <a:srgbClr val="212121"/>
                </a:solidFill>
                <a:latin typeface="Aptos"/>
              </a:rPr>
              <a:t>At least </a:t>
            </a:r>
            <a:r>
              <a:rPr lang="en-US" sz="1800">
                <a:solidFill>
                  <a:srgbClr val="212121"/>
                </a:solidFill>
                <a:latin typeface="Aptos"/>
                <a:sym typeface="Wingdings 3" panose="05040102010807070707" pitchFamily="18" charset="2"/>
              </a:rPr>
              <a:t></a:t>
            </a:r>
            <a:r>
              <a:rPr lang="en-US" sz="1800">
                <a:solidFill>
                  <a:srgbClr val="212121"/>
                </a:solidFill>
                <a:latin typeface="Aptos"/>
              </a:rPr>
              <a:t> 13 million</a:t>
            </a:r>
            <a:r>
              <a:rPr lang="en-US">
                <a:solidFill>
                  <a:srgbClr val="212121"/>
                </a:solidFill>
                <a:latin typeface="Aptos"/>
              </a:rPr>
              <a:t> more are</a:t>
            </a:r>
            <a:r>
              <a:rPr lang="en-US" sz="1800">
                <a:solidFill>
                  <a:srgbClr val="212121"/>
                </a:solidFill>
                <a:latin typeface="Aptos"/>
              </a:rPr>
              <a:t> </a:t>
            </a:r>
            <a:r>
              <a:rPr lang="en-US">
                <a:solidFill>
                  <a:srgbClr val="212121"/>
                </a:solidFill>
                <a:latin typeface="Aptos"/>
              </a:rPr>
              <a:t>out of school, </a:t>
            </a:r>
            <a:r>
              <a:rPr lang="en-US" sz="1800">
                <a:solidFill>
                  <a:srgbClr val="212121"/>
                </a:solidFill>
                <a:latin typeface="Aptos"/>
              </a:rPr>
              <a:t>mostly </a:t>
            </a:r>
            <a:r>
              <a:rPr lang="en-US">
                <a:solidFill>
                  <a:srgbClr val="212121"/>
                </a:solidFill>
                <a:latin typeface="Aptos"/>
              </a:rPr>
              <a:t>in</a:t>
            </a:r>
            <a:r>
              <a:rPr lang="en-US" sz="1800">
                <a:solidFill>
                  <a:srgbClr val="212121"/>
                </a:solidFill>
                <a:latin typeface="Aptos"/>
              </a:rPr>
              <a:t> Myanmar, Sudan and Somalia</a:t>
            </a:r>
            <a:endParaRPr lang="en-GB" sz="1800">
              <a:solidFill>
                <a:srgbClr val="000000"/>
              </a:solidFill>
              <a:latin typeface="Aptos" panose="020B0004020202020204" pitchFamily="34" charset="0"/>
            </a:endParaRPr>
          </a:p>
        </p:txBody>
      </p:sp>
      <p:sp>
        <p:nvSpPr>
          <p:cNvPr id="14" name="Line 6">
            <a:extLst>
              <a:ext uri="{FF2B5EF4-FFF2-40B4-BE49-F238E27FC236}">
                <a16:creationId xmlns:a16="http://schemas.microsoft.com/office/drawing/2014/main" id="{1093A68C-3A4F-9E71-D922-E8A0CEF76A7E}"/>
              </a:ext>
            </a:extLst>
          </p:cNvPr>
          <p:cNvSpPr>
            <a:spLocks noChangeShapeType="1"/>
          </p:cNvSpPr>
          <p:nvPr/>
        </p:nvSpPr>
        <p:spPr bwMode="auto">
          <a:xfrm flipV="1">
            <a:off x="699369" y="2218173"/>
            <a:ext cx="0" cy="3708400"/>
          </a:xfrm>
          <a:prstGeom prst="line">
            <a:avLst/>
          </a:prstGeom>
          <a:noFill/>
          <a:ln w="7938"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2F6BA595-9F9D-CF67-3830-C2E08D0E45E6}"/>
              </a:ext>
            </a:extLst>
          </p:cNvPr>
          <p:cNvSpPr>
            <a:spLocks noEditPoints="1"/>
          </p:cNvSpPr>
          <p:nvPr/>
        </p:nvSpPr>
        <p:spPr bwMode="auto">
          <a:xfrm>
            <a:off x="664444" y="2218173"/>
            <a:ext cx="34925" cy="3708400"/>
          </a:xfrm>
          <a:custGeom>
            <a:avLst/>
            <a:gdLst>
              <a:gd name="T0" fmla="*/ 0 w 22"/>
              <a:gd name="T1" fmla="*/ 2336 h 2336"/>
              <a:gd name="T2" fmla="*/ 22 w 22"/>
              <a:gd name="T3" fmla="*/ 2336 h 2336"/>
              <a:gd name="T4" fmla="*/ 0 w 22"/>
              <a:gd name="T5" fmla="*/ 2103 h 2336"/>
              <a:gd name="T6" fmla="*/ 22 w 22"/>
              <a:gd name="T7" fmla="*/ 2103 h 2336"/>
              <a:gd name="T8" fmla="*/ 0 w 22"/>
              <a:gd name="T9" fmla="*/ 1870 h 2336"/>
              <a:gd name="T10" fmla="*/ 22 w 22"/>
              <a:gd name="T11" fmla="*/ 1870 h 2336"/>
              <a:gd name="T12" fmla="*/ 0 w 22"/>
              <a:gd name="T13" fmla="*/ 1636 h 2336"/>
              <a:gd name="T14" fmla="*/ 22 w 22"/>
              <a:gd name="T15" fmla="*/ 1636 h 2336"/>
              <a:gd name="T16" fmla="*/ 0 w 22"/>
              <a:gd name="T17" fmla="*/ 1402 h 2336"/>
              <a:gd name="T18" fmla="*/ 22 w 22"/>
              <a:gd name="T19" fmla="*/ 1402 h 2336"/>
              <a:gd name="T20" fmla="*/ 0 w 22"/>
              <a:gd name="T21" fmla="*/ 1168 h 2336"/>
              <a:gd name="T22" fmla="*/ 22 w 22"/>
              <a:gd name="T23" fmla="*/ 1168 h 2336"/>
              <a:gd name="T24" fmla="*/ 0 w 22"/>
              <a:gd name="T25" fmla="*/ 935 h 2336"/>
              <a:gd name="T26" fmla="*/ 22 w 22"/>
              <a:gd name="T27" fmla="*/ 935 h 2336"/>
              <a:gd name="T28" fmla="*/ 0 w 22"/>
              <a:gd name="T29" fmla="*/ 701 h 2336"/>
              <a:gd name="T30" fmla="*/ 22 w 22"/>
              <a:gd name="T31" fmla="*/ 701 h 2336"/>
              <a:gd name="T32" fmla="*/ 0 w 22"/>
              <a:gd name="T33" fmla="*/ 467 h 2336"/>
              <a:gd name="T34" fmla="*/ 22 w 22"/>
              <a:gd name="T35" fmla="*/ 467 h 2336"/>
              <a:gd name="T36" fmla="*/ 0 w 22"/>
              <a:gd name="T37" fmla="*/ 233 h 2336"/>
              <a:gd name="T38" fmla="*/ 22 w 22"/>
              <a:gd name="T39" fmla="*/ 233 h 2336"/>
              <a:gd name="T40" fmla="*/ 0 w 22"/>
              <a:gd name="T41" fmla="*/ 0 h 2336"/>
              <a:gd name="T42" fmla="*/ 22 w 22"/>
              <a:gd name="T43" fmla="*/ 0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336">
                <a:moveTo>
                  <a:pt x="0" y="2336"/>
                </a:moveTo>
                <a:lnTo>
                  <a:pt x="22" y="2336"/>
                </a:lnTo>
                <a:moveTo>
                  <a:pt x="0" y="2103"/>
                </a:moveTo>
                <a:lnTo>
                  <a:pt x="22" y="2103"/>
                </a:lnTo>
                <a:moveTo>
                  <a:pt x="0" y="1870"/>
                </a:moveTo>
                <a:lnTo>
                  <a:pt x="22" y="1870"/>
                </a:lnTo>
                <a:moveTo>
                  <a:pt x="0" y="1636"/>
                </a:moveTo>
                <a:lnTo>
                  <a:pt x="22" y="1636"/>
                </a:lnTo>
                <a:moveTo>
                  <a:pt x="0" y="1402"/>
                </a:moveTo>
                <a:lnTo>
                  <a:pt x="22" y="1402"/>
                </a:lnTo>
                <a:moveTo>
                  <a:pt x="0" y="1168"/>
                </a:moveTo>
                <a:lnTo>
                  <a:pt x="22" y="1168"/>
                </a:lnTo>
                <a:moveTo>
                  <a:pt x="0" y="935"/>
                </a:moveTo>
                <a:lnTo>
                  <a:pt x="22" y="935"/>
                </a:lnTo>
                <a:moveTo>
                  <a:pt x="0" y="701"/>
                </a:moveTo>
                <a:lnTo>
                  <a:pt x="22" y="701"/>
                </a:lnTo>
                <a:moveTo>
                  <a:pt x="0" y="467"/>
                </a:moveTo>
                <a:lnTo>
                  <a:pt x="22" y="467"/>
                </a:lnTo>
                <a:moveTo>
                  <a:pt x="0" y="233"/>
                </a:moveTo>
                <a:lnTo>
                  <a:pt x="22" y="233"/>
                </a:lnTo>
                <a:moveTo>
                  <a:pt x="0" y="0"/>
                </a:moveTo>
                <a:lnTo>
                  <a:pt x="22" y="0"/>
                </a:lnTo>
              </a:path>
            </a:pathLst>
          </a:custGeom>
          <a:noFill/>
          <a:ln w="7938" cap="flat">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8">
            <a:extLst>
              <a:ext uri="{FF2B5EF4-FFF2-40B4-BE49-F238E27FC236}">
                <a16:creationId xmlns:a16="http://schemas.microsoft.com/office/drawing/2014/main" id="{47783F41-B419-B288-2E1B-E40A5FBB5818}"/>
              </a:ext>
            </a:extLst>
          </p:cNvPr>
          <p:cNvSpPr>
            <a:spLocks noChangeShapeType="1"/>
          </p:cNvSpPr>
          <p:nvPr/>
        </p:nvSpPr>
        <p:spPr bwMode="auto">
          <a:xfrm>
            <a:off x="699369" y="5926573"/>
            <a:ext cx="3305175" cy="0"/>
          </a:xfrm>
          <a:prstGeom prst="line">
            <a:avLst/>
          </a:prstGeom>
          <a:noFill/>
          <a:ln w="7938"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99056BA8-F441-F1CE-2CFA-2851CF3D9418}"/>
              </a:ext>
            </a:extLst>
          </p:cNvPr>
          <p:cNvSpPr>
            <a:spLocks/>
          </p:cNvSpPr>
          <p:nvPr/>
        </p:nvSpPr>
        <p:spPr bwMode="auto">
          <a:xfrm>
            <a:off x="767631" y="3572311"/>
            <a:ext cx="3168650" cy="901700"/>
          </a:xfrm>
          <a:custGeom>
            <a:avLst/>
            <a:gdLst>
              <a:gd name="T0" fmla="*/ 0 w 1996"/>
              <a:gd name="T1" fmla="*/ 0 h 568"/>
              <a:gd name="T2" fmla="*/ 87 w 1996"/>
              <a:gd name="T3" fmla="*/ 68 h 568"/>
              <a:gd name="T4" fmla="*/ 174 w 1996"/>
              <a:gd name="T5" fmla="*/ 134 h 568"/>
              <a:gd name="T6" fmla="*/ 261 w 1996"/>
              <a:gd name="T7" fmla="*/ 198 h 568"/>
              <a:gd name="T8" fmla="*/ 347 w 1996"/>
              <a:gd name="T9" fmla="*/ 226 h 568"/>
              <a:gd name="T10" fmla="*/ 434 w 1996"/>
              <a:gd name="T11" fmla="*/ 272 h 568"/>
              <a:gd name="T12" fmla="*/ 521 w 1996"/>
              <a:gd name="T13" fmla="*/ 318 h 568"/>
              <a:gd name="T14" fmla="*/ 608 w 1996"/>
              <a:gd name="T15" fmla="*/ 360 h 568"/>
              <a:gd name="T16" fmla="*/ 695 w 1996"/>
              <a:gd name="T17" fmla="*/ 404 h 568"/>
              <a:gd name="T18" fmla="*/ 781 w 1996"/>
              <a:gd name="T19" fmla="*/ 437 h 568"/>
              <a:gd name="T20" fmla="*/ 868 w 1996"/>
              <a:gd name="T21" fmla="*/ 474 h 568"/>
              <a:gd name="T22" fmla="*/ 955 w 1996"/>
              <a:gd name="T23" fmla="*/ 507 h 568"/>
              <a:gd name="T24" fmla="*/ 1042 w 1996"/>
              <a:gd name="T25" fmla="*/ 529 h 568"/>
              <a:gd name="T26" fmla="*/ 1128 w 1996"/>
              <a:gd name="T27" fmla="*/ 537 h 568"/>
              <a:gd name="T28" fmla="*/ 1215 w 1996"/>
              <a:gd name="T29" fmla="*/ 541 h 568"/>
              <a:gd name="T30" fmla="*/ 1302 w 1996"/>
              <a:gd name="T31" fmla="*/ 543 h 568"/>
              <a:gd name="T32" fmla="*/ 1389 w 1996"/>
              <a:gd name="T33" fmla="*/ 545 h 568"/>
              <a:gd name="T34" fmla="*/ 1476 w 1996"/>
              <a:gd name="T35" fmla="*/ 546 h 568"/>
              <a:gd name="T36" fmla="*/ 1562 w 1996"/>
              <a:gd name="T37" fmla="*/ 547 h 568"/>
              <a:gd name="T38" fmla="*/ 1649 w 1996"/>
              <a:gd name="T39" fmla="*/ 549 h 568"/>
              <a:gd name="T40" fmla="*/ 1736 w 1996"/>
              <a:gd name="T41" fmla="*/ 556 h 568"/>
              <a:gd name="T42" fmla="*/ 1823 w 1996"/>
              <a:gd name="T43" fmla="*/ 562 h 568"/>
              <a:gd name="T44" fmla="*/ 1909 w 1996"/>
              <a:gd name="T45" fmla="*/ 563 h 568"/>
              <a:gd name="T46" fmla="*/ 1996 w 1996"/>
              <a:gd name="T4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96" h="568">
                <a:moveTo>
                  <a:pt x="0" y="0"/>
                </a:moveTo>
                <a:lnTo>
                  <a:pt x="87" y="68"/>
                </a:lnTo>
                <a:lnTo>
                  <a:pt x="174" y="134"/>
                </a:lnTo>
                <a:lnTo>
                  <a:pt x="261" y="198"/>
                </a:lnTo>
                <a:lnTo>
                  <a:pt x="347" y="226"/>
                </a:lnTo>
                <a:lnTo>
                  <a:pt x="434" y="272"/>
                </a:lnTo>
                <a:lnTo>
                  <a:pt x="521" y="318"/>
                </a:lnTo>
                <a:lnTo>
                  <a:pt x="608" y="360"/>
                </a:lnTo>
                <a:lnTo>
                  <a:pt x="695" y="404"/>
                </a:lnTo>
                <a:lnTo>
                  <a:pt x="781" y="437"/>
                </a:lnTo>
                <a:lnTo>
                  <a:pt x="868" y="474"/>
                </a:lnTo>
                <a:lnTo>
                  <a:pt x="955" y="507"/>
                </a:lnTo>
                <a:lnTo>
                  <a:pt x="1042" y="529"/>
                </a:lnTo>
                <a:lnTo>
                  <a:pt x="1128" y="537"/>
                </a:lnTo>
                <a:lnTo>
                  <a:pt x="1215" y="541"/>
                </a:lnTo>
                <a:lnTo>
                  <a:pt x="1302" y="543"/>
                </a:lnTo>
                <a:lnTo>
                  <a:pt x="1389" y="545"/>
                </a:lnTo>
                <a:lnTo>
                  <a:pt x="1476" y="546"/>
                </a:lnTo>
                <a:lnTo>
                  <a:pt x="1562" y="547"/>
                </a:lnTo>
                <a:lnTo>
                  <a:pt x="1649" y="549"/>
                </a:lnTo>
                <a:lnTo>
                  <a:pt x="1736" y="556"/>
                </a:lnTo>
                <a:lnTo>
                  <a:pt x="1823" y="562"/>
                </a:lnTo>
                <a:lnTo>
                  <a:pt x="1909" y="563"/>
                </a:lnTo>
                <a:lnTo>
                  <a:pt x="1996" y="568"/>
                </a:lnTo>
              </a:path>
            </a:pathLst>
          </a:custGeom>
          <a:noFill/>
          <a:ln w="26988" cap="rnd">
            <a:solidFill>
              <a:srgbClr val="ED7D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53A0D6D9-3EFB-995D-E0E6-953258D074DD}"/>
              </a:ext>
            </a:extLst>
          </p:cNvPr>
          <p:cNvSpPr>
            <a:spLocks/>
          </p:cNvSpPr>
          <p:nvPr/>
        </p:nvSpPr>
        <p:spPr bwMode="auto">
          <a:xfrm>
            <a:off x="767631" y="4194611"/>
            <a:ext cx="3168650" cy="696912"/>
          </a:xfrm>
          <a:custGeom>
            <a:avLst/>
            <a:gdLst>
              <a:gd name="T0" fmla="*/ 0 w 1996"/>
              <a:gd name="T1" fmla="*/ 0 h 439"/>
              <a:gd name="T2" fmla="*/ 87 w 1996"/>
              <a:gd name="T3" fmla="*/ 58 h 439"/>
              <a:gd name="T4" fmla="*/ 174 w 1996"/>
              <a:gd name="T5" fmla="*/ 116 h 439"/>
              <a:gd name="T6" fmla="*/ 261 w 1996"/>
              <a:gd name="T7" fmla="*/ 167 h 439"/>
              <a:gd name="T8" fmla="*/ 347 w 1996"/>
              <a:gd name="T9" fmla="*/ 223 h 439"/>
              <a:gd name="T10" fmla="*/ 434 w 1996"/>
              <a:gd name="T11" fmla="*/ 256 h 439"/>
              <a:gd name="T12" fmla="*/ 521 w 1996"/>
              <a:gd name="T13" fmla="*/ 289 h 439"/>
              <a:gd name="T14" fmla="*/ 608 w 1996"/>
              <a:gd name="T15" fmla="*/ 310 h 439"/>
              <a:gd name="T16" fmla="*/ 695 w 1996"/>
              <a:gd name="T17" fmla="*/ 345 h 439"/>
              <a:gd name="T18" fmla="*/ 781 w 1996"/>
              <a:gd name="T19" fmla="*/ 374 h 439"/>
              <a:gd name="T20" fmla="*/ 868 w 1996"/>
              <a:gd name="T21" fmla="*/ 388 h 439"/>
              <a:gd name="T22" fmla="*/ 955 w 1996"/>
              <a:gd name="T23" fmla="*/ 398 h 439"/>
              <a:gd name="T24" fmla="*/ 1042 w 1996"/>
              <a:gd name="T25" fmla="*/ 410 h 439"/>
              <a:gd name="T26" fmla="*/ 1128 w 1996"/>
              <a:gd name="T27" fmla="*/ 428 h 439"/>
              <a:gd name="T28" fmla="*/ 1215 w 1996"/>
              <a:gd name="T29" fmla="*/ 439 h 439"/>
              <a:gd name="T30" fmla="*/ 1302 w 1996"/>
              <a:gd name="T31" fmla="*/ 439 h 439"/>
              <a:gd name="T32" fmla="*/ 1389 w 1996"/>
              <a:gd name="T33" fmla="*/ 430 h 439"/>
              <a:gd name="T34" fmla="*/ 1476 w 1996"/>
              <a:gd name="T35" fmla="*/ 422 h 439"/>
              <a:gd name="T36" fmla="*/ 1562 w 1996"/>
              <a:gd name="T37" fmla="*/ 416 h 439"/>
              <a:gd name="T38" fmla="*/ 1649 w 1996"/>
              <a:gd name="T39" fmla="*/ 403 h 439"/>
              <a:gd name="T40" fmla="*/ 1736 w 1996"/>
              <a:gd name="T41" fmla="*/ 378 h 439"/>
              <a:gd name="T42" fmla="*/ 1823 w 1996"/>
              <a:gd name="T43" fmla="*/ 370 h 439"/>
              <a:gd name="T44" fmla="*/ 1909 w 1996"/>
              <a:gd name="T45" fmla="*/ 353 h 439"/>
              <a:gd name="T46" fmla="*/ 1996 w 1996"/>
              <a:gd name="T47" fmla="*/ 34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96" h="439">
                <a:moveTo>
                  <a:pt x="0" y="0"/>
                </a:moveTo>
                <a:lnTo>
                  <a:pt x="87" y="58"/>
                </a:lnTo>
                <a:lnTo>
                  <a:pt x="174" y="116"/>
                </a:lnTo>
                <a:lnTo>
                  <a:pt x="261" y="167"/>
                </a:lnTo>
                <a:lnTo>
                  <a:pt x="347" y="223"/>
                </a:lnTo>
                <a:lnTo>
                  <a:pt x="434" y="256"/>
                </a:lnTo>
                <a:lnTo>
                  <a:pt x="521" y="289"/>
                </a:lnTo>
                <a:lnTo>
                  <a:pt x="608" y="310"/>
                </a:lnTo>
                <a:lnTo>
                  <a:pt x="695" y="345"/>
                </a:lnTo>
                <a:lnTo>
                  <a:pt x="781" y="374"/>
                </a:lnTo>
                <a:lnTo>
                  <a:pt x="868" y="388"/>
                </a:lnTo>
                <a:lnTo>
                  <a:pt x="955" y="398"/>
                </a:lnTo>
                <a:lnTo>
                  <a:pt x="1042" y="410"/>
                </a:lnTo>
                <a:lnTo>
                  <a:pt x="1128" y="428"/>
                </a:lnTo>
                <a:lnTo>
                  <a:pt x="1215" y="439"/>
                </a:lnTo>
                <a:lnTo>
                  <a:pt x="1302" y="439"/>
                </a:lnTo>
                <a:lnTo>
                  <a:pt x="1389" y="430"/>
                </a:lnTo>
                <a:lnTo>
                  <a:pt x="1476" y="422"/>
                </a:lnTo>
                <a:lnTo>
                  <a:pt x="1562" y="416"/>
                </a:lnTo>
                <a:lnTo>
                  <a:pt x="1649" y="403"/>
                </a:lnTo>
                <a:lnTo>
                  <a:pt x="1736" y="378"/>
                </a:lnTo>
                <a:lnTo>
                  <a:pt x="1823" y="370"/>
                </a:lnTo>
                <a:lnTo>
                  <a:pt x="1909" y="353"/>
                </a:lnTo>
                <a:lnTo>
                  <a:pt x="1996" y="349"/>
                </a:lnTo>
              </a:path>
            </a:pathLst>
          </a:custGeom>
          <a:noFill/>
          <a:ln w="26988" cap="rnd">
            <a:solidFill>
              <a:srgbClr val="4472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8B48C2D2-A9BA-5E0C-B0C6-22E04F06C074}"/>
              </a:ext>
            </a:extLst>
          </p:cNvPr>
          <p:cNvSpPr>
            <a:spLocks/>
          </p:cNvSpPr>
          <p:nvPr/>
        </p:nvSpPr>
        <p:spPr bwMode="auto">
          <a:xfrm>
            <a:off x="767631" y="2727761"/>
            <a:ext cx="3168650" cy="884237"/>
          </a:xfrm>
          <a:custGeom>
            <a:avLst/>
            <a:gdLst>
              <a:gd name="T0" fmla="*/ 0 w 1996"/>
              <a:gd name="T1" fmla="*/ 0 h 557"/>
              <a:gd name="T2" fmla="*/ 87 w 1996"/>
              <a:gd name="T3" fmla="*/ 27 h 557"/>
              <a:gd name="T4" fmla="*/ 174 w 1996"/>
              <a:gd name="T5" fmla="*/ 59 h 557"/>
              <a:gd name="T6" fmla="*/ 261 w 1996"/>
              <a:gd name="T7" fmla="*/ 110 h 557"/>
              <a:gd name="T8" fmla="*/ 347 w 1996"/>
              <a:gd name="T9" fmla="*/ 166 h 557"/>
              <a:gd name="T10" fmla="*/ 434 w 1996"/>
              <a:gd name="T11" fmla="*/ 224 h 557"/>
              <a:gd name="T12" fmla="*/ 521 w 1996"/>
              <a:gd name="T13" fmla="*/ 282 h 557"/>
              <a:gd name="T14" fmla="*/ 608 w 1996"/>
              <a:gd name="T15" fmla="*/ 338 h 557"/>
              <a:gd name="T16" fmla="*/ 695 w 1996"/>
              <a:gd name="T17" fmla="*/ 370 h 557"/>
              <a:gd name="T18" fmla="*/ 781 w 1996"/>
              <a:gd name="T19" fmla="*/ 397 h 557"/>
              <a:gd name="T20" fmla="*/ 868 w 1996"/>
              <a:gd name="T21" fmla="*/ 424 h 557"/>
              <a:gd name="T22" fmla="*/ 955 w 1996"/>
              <a:gd name="T23" fmla="*/ 450 h 557"/>
              <a:gd name="T24" fmla="*/ 1042 w 1996"/>
              <a:gd name="T25" fmla="*/ 480 h 557"/>
              <a:gd name="T26" fmla="*/ 1128 w 1996"/>
              <a:gd name="T27" fmla="*/ 494 h 557"/>
              <a:gd name="T28" fmla="*/ 1215 w 1996"/>
              <a:gd name="T29" fmla="*/ 503 h 557"/>
              <a:gd name="T30" fmla="*/ 1302 w 1996"/>
              <a:gd name="T31" fmla="*/ 521 h 557"/>
              <a:gd name="T32" fmla="*/ 1389 w 1996"/>
              <a:gd name="T33" fmla="*/ 544 h 557"/>
              <a:gd name="T34" fmla="*/ 1476 w 1996"/>
              <a:gd name="T35" fmla="*/ 557 h 557"/>
              <a:gd name="T36" fmla="*/ 1562 w 1996"/>
              <a:gd name="T37" fmla="*/ 552 h 557"/>
              <a:gd name="T38" fmla="*/ 1649 w 1996"/>
              <a:gd name="T39" fmla="*/ 552 h 557"/>
              <a:gd name="T40" fmla="*/ 1736 w 1996"/>
              <a:gd name="T41" fmla="*/ 547 h 557"/>
              <a:gd name="T42" fmla="*/ 1823 w 1996"/>
              <a:gd name="T43" fmla="*/ 532 h 557"/>
              <a:gd name="T44" fmla="*/ 1909 w 1996"/>
              <a:gd name="T45" fmla="*/ 516 h 557"/>
              <a:gd name="T46" fmla="*/ 1996 w 1996"/>
              <a:gd name="T47" fmla="*/ 49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96" h="557">
                <a:moveTo>
                  <a:pt x="0" y="0"/>
                </a:moveTo>
                <a:lnTo>
                  <a:pt x="87" y="27"/>
                </a:lnTo>
                <a:lnTo>
                  <a:pt x="174" y="59"/>
                </a:lnTo>
                <a:lnTo>
                  <a:pt x="261" y="110"/>
                </a:lnTo>
                <a:lnTo>
                  <a:pt x="347" y="166"/>
                </a:lnTo>
                <a:lnTo>
                  <a:pt x="434" y="224"/>
                </a:lnTo>
                <a:lnTo>
                  <a:pt x="521" y="282"/>
                </a:lnTo>
                <a:lnTo>
                  <a:pt x="608" y="338"/>
                </a:lnTo>
                <a:lnTo>
                  <a:pt x="695" y="370"/>
                </a:lnTo>
                <a:lnTo>
                  <a:pt x="781" y="397"/>
                </a:lnTo>
                <a:lnTo>
                  <a:pt x="868" y="424"/>
                </a:lnTo>
                <a:lnTo>
                  <a:pt x="955" y="450"/>
                </a:lnTo>
                <a:lnTo>
                  <a:pt x="1042" y="480"/>
                </a:lnTo>
                <a:lnTo>
                  <a:pt x="1128" y="494"/>
                </a:lnTo>
                <a:lnTo>
                  <a:pt x="1215" y="503"/>
                </a:lnTo>
                <a:lnTo>
                  <a:pt x="1302" y="521"/>
                </a:lnTo>
                <a:lnTo>
                  <a:pt x="1389" y="544"/>
                </a:lnTo>
                <a:lnTo>
                  <a:pt x="1476" y="557"/>
                </a:lnTo>
                <a:lnTo>
                  <a:pt x="1562" y="552"/>
                </a:lnTo>
                <a:lnTo>
                  <a:pt x="1649" y="552"/>
                </a:lnTo>
                <a:lnTo>
                  <a:pt x="1736" y="547"/>
                </a:lnTo>
                <a:lnTo>
                  <a:pt x="1823" y="532"/>
                </a:lnTo>
                <a:lnTo>
                  <a:pt x="1909" y="516"/>
                </a:lnTo>
                <a:lnTo>
                  <a:pt x="1996" y="496"/>
                </a:lnTo>
              </a:path>
            </a:pathLst>
          </a:custGeom>
          <a:noFill/>
          <a:ln w="26988" cap="rnd">
            <a:solidFill>
              <a:srgbClr val="39BB9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a:extLst>
              <a:ext uri="{FF2B5EF4-FFF2-40B4-BE49-F238E27FC236}">
                <a16:creationId xmlns:a16="http://schemas.microsoft.com/office/drawing/2014/main" id="{4C802978-D55F-7C0E-91A2-B158AAC7A0E2}"/>
              </a:ext>
            </a:extLst>
          </p:cNvPr>
          <p:cNvSpPr>
            <a:spLocks noChangeArrowheads="1"/>
          </p:cNvSpPr>
          <p:nvPr/>
        </p:nvSpPr>
        <p:spPr bwMode="auto">
          <a:xfrm>
            <a:off x="4045819" y="4351773"/>
            <a:ext cx="692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ED7D31"/>
                </a:solidFill>
                <a:effectLst/>
                <a:latin typeface="Aptos Display" panose="020B0004020202020204" pitchFamily="34" charset="0"/>
              </a:rPr>
              <a:t>Primary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13">
            <a:extLst>
              <a:ext uri="{FF2B5EF4-FFF2-40B4-BE49-F238E27FC236}">
                <a16:creationId xmlns:a16="http://schemas.microsoft.com/office/drawing/2014/main" id="{4D699849-4F1A-3226-D3C1-20ABE15F2062}"/>
              </a:ext>
            </a:extLst>
          </p:cNvPr>
          <p:cNvSpPr>
            <a:spLocks noChangeArrowheads="1"/>
          </p:cNvSpPr>
          <p:nvPr/>
        </p:nvSpPr>
        <p:spPr bwMode="auto">
          <a:xfrm>
            <a:off x="4055344" y="4648636"/>
            <a:ext cx="6048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4472C4"/>
                </a:solidFill>
                <a:effectLst/>
                <a:latin typeface="Aptos Display" panose="020B0004020202020204" pitchFamily="34" charset="0"/>
              </a:rPr>
              <a:t>Lower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4">
            <a:extLst>
              <a:ext uri="{FF2B5EF4-FFF2-40B4-BE49-F238E27FC236}">
                <a16:creationId xmlns:a16="http://schemas.microsoft.com/office/drawing/2014/main" id="{1BC6A666-941F-0F38-4BE4-67B2A9EC67A2}"/>
              </a:ext>
            </a:extLst>
          </p:cNvPr>
          <p:cNvSpPr>
            <a:spLocks noChangeArrowheads="1"/>
          </p:cNvSpPr>
          <p:nvPr/>
        </p:nvSpPr>
        <p:spPr bwMode="auto">
          <a:xfrm>
            <a:off x="4054023" y="4812335"/>
            <a:ext cx="892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4472C4"/>
                </a:solidFill>
                <a:effectLst/>
                <a:latin typeface="Aptos Display" panose="020B0004020202020204" pitchFamily="34" charset="0"/>
              </a:rPr>
              <a:t>secondary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5">
            <a:extLst>
              <a:ext uri="{FF2B5EF4-FFF2-40B4-BE49-F238E27FC236}">
                <a16:creationId xmlns:a16="http://schemas.microsoft.com/office/drawing/2014/main" id="{6BC5BBD4-8A4C-8128-1A5E-8E1E8D567210}"/>
              </a:ext>
            </a:extLst>
          </p:cNvPr>
          <p:cNvSpPr>
            <a:spLocks noChangeArrowheads="1"/>
          </p:cNvSpPr>
          <p:nvPr/>
        </p:nvSpPr>
        <p:spPr bwMode="auto">
          <a:xfrm>
            <a:off x="4068044" y="3369111"/>
            <a:ext cx="6000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39BB9C"/>
                </a:solidFill>
                <a:effectLst/>
                <a:latin typeface="Aptos Display" panose="020B0004020202020204" pitchFamily="34" charset="0"/>
              </a:rPr>
              <a:t>Upper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16">
            <a:extLst>
              <a:ext uri="{FF2B5EF4-FFF2-40B4-BE49-F238E27FC236}">
                <a16:creationId xmlns:a16="http://schemas.microsoft.com/office/drawing/2014/main" id="{E257EC39-AA19-A350-F780-BF03B35928FB}"/>
              </a:ext>
            </a:extLst>
          </p:cNvPr>
          <p:cNvSpPr>
            <a:spLocks noChangeArrowheads="1"/>
          </p:cNvSpPr>
          <p:nvPr/>
        </p:nvSpPr>
        <p:spPr bwMode="auto">
          <a:xfrm>
            <a:off x="4048324" y="3533346"/>
            <a:ext cx="8905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39BB9C"/>
                </a:solidFill>
                <a:effectLst/>
                <a:latin typeface="Aptos Display" panose="020B0004020202020204" pitchFamily="34" charset="0"/>
              </a:rPr>
              <a:t>secondary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17">
            <a:extLst>
              <a:ext uri="{FF2B5EF4-FFF2-40B4-BE49-F238E27FC236}">
                <a16:creationId xmlns:a16="http://schemas.microsoft.com/office/drawing/2014/main" id="{C2EB87D4-316E-4266-3A93-FB48A68FAA24}"/>
              </a:ext>
            </a:extLst>
          </p:cNvPr>
          <p:cNvSpPr>
            <a:spLocks noChangeArrowheads="1"/>
          </p:cNvSpPr>
          <p:nvPr/>
        </p:nvSpPr>
        <p:spPr bwMode="auto">
          <a:xfrm>
            <a:off x="545381" y="5855136"/>
            <a:ext cx="117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8">
            <a:extLst>
              <a:ext uri="{FF2B5EF4-FFF2-40B4-BE49-F238E27FC236}">
                <a16:creationId xmlns:a16="http://schemas.microsoft.com/office/drawing/2014/main" id="{99164A2C-BA3F-A6A3-072A-DF9EC65A8E30}"/>
              </a:ext>
            </a:extLst>
          </p:cNvPr>
          <p:cNvSpPr>
            <a:spLocks noChangeArrowheads="1"/>
          </p:cNvSpPr>
          <p:nvPr/>
        </p:nvSpPr>
        <p:spPr bwMode="auto">
          <a:xfrm>
            <a:off x="491406" y="5482073"/>
            <a:ext cx="176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19">
            <a:extLst>
              <a:ext uri="{FF2B5EF4-FFF2-40B4-BE49-F238E27FC236}">
                <a16:creationId xmlns:a16="http://schemas.microsoft.com/office/drawing/2014/main" id="{F5E6E0BF-60E0-97FC-A317-46C9E3F6106E}"/>
              </a:ext>
            </a:extLst>
          </p:cNvPr>
          <p:cNvSpPr>
            <a:spLocks noChangeArrowheads="1"/>
          </p:cNvSpPr>
          <p:nvPr/>
        </p:nvSpPr>
        <p:spPr bwMode="auto">
          <a:xfrm>
            <a:off x="491406" y="5113773"/>
            <a:ext cx="176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0">
            <a:extLst>
              <a:ext uri="{FF2B5EF4-FFF2-40B4-BE49-F238E27FC236}">
                <a16:creationId xmlns:a16="http://schemas.microsoft.com/office/drawing/2014/main" id="{0882A6C0-6149-A28A-783D-D7E68F919131}"/>
              </a:ext>
            </a:extLst>
          </p:cNvPr>
          <p:cNvSpPr>
            <a:spLocks noChangeArrowheads="1"/>
          </p:cNvSpPr>
          <p:nvPr/>
        </p:nvSpPr>
        <p:spPr bwMode="auto">
          <a:xfrm>
            <a:off x="491406" y="4742298"/>
            <a:ext cx="176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1">
            <a:extLst>
              <a:ext uri="{FF2B5EF4-FFF2-40B4-BE49-F238E27FC236}">
                <a16:creationId xmlns:a16="http://schemas.microsoft.com/office/drawing/2014/main" id="{15AF3851-6FBA-C4C9-172D-9BCC784B2BFE}"/>
              </a:ext>
            </a:extLst>
          </p:cNvPr>
          <p:cNvSpPr>
            <a:spLocks noChangeArrowheads="1"/>
          </p:cNvSpPr>
          <p:nvPr/>
        </p:nvSpPr>
        <p:spPr bwMode="auto">
          <a:xfrm>
            <a:off x="491406" y="4369236"/>
            <a:ext cx="176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2">
            <a:extLst>
              <a:ext uri="{FF2B5EF4-FFF2-40B4-BE49-F238E27FC236}">
                <a16:creationId xmlns:a16="http://schemas.microsoft.com/office/drawing/2014/main" id="{6488A3D0-0D69-0D03-B819-1A564114FC88}"/>
              </a:ext>
            </a:extLst>
          </p:cNvPr>
          <p:cNvSpPr>
            <a:spLocks noChangeArrowheads="1"/>
          </p:cNvSpPr>
          <p:nvPr/>
        </p:nvSpPr>
        <p:spPr bwMode="auto">
          <a:xfrm>
            <a:off x="435844" y="4000936"/>
            <a:ext cx="2365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3">
            <a:extLst>
              <a:ext uri="{FF2B5EF4-FFF2-40B4-BE49-F238E27FC236}">
                <a16:creationId xmlns:a16="http://schemas.microsoft.com/office/drawing/2014/main" id="{CD7AB3C9-CF8E-C8E7-EEE9-9BAD39EA1C7F}"/>
              </a:ext>
            </a:extLst>
          </p:cNvPr>
          <p:cNvSpPr>
            <a:spLocks noChangeArrowheads="1"/>
          </p:cNvSpPr>
          <p:nvPr/>
        </p:nvSpPr>
        <p:spPr bwMode="auto">
          <a:xfrm>
            <a:off x="435844" y="3629461"/>
            <a:ext cx="2365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4">
            <a:extLst>
              <a:ext uri="{FF2B5EF4-FFF2-40B4-BE49-F238E27FC236}">
                <a16:creationId xmlns:a16="http://schemas.microsoft.com/office/drawing/2014/main" id="{B81208C8-FE13-1D90-960B-7C4E574DB24A}"/>
              </a:ext>
            </a:extLst>
          </p:cNvPr>
          <p:cNvSpPr>
            <a:spLocks noChangeArrowheads="1"/>
          </p:cNvSpPr>
          <p:nvPr/>
        </p:nvSpPr>
        <p:spPr bwMode="auto">
          <a:xfrm>
            <a:off x="435844" y="3256398"/>
            <a:ext cx="2365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5">
            <a:extLst>
              <a:ext uri="{FF2B5EF4-FFF2-40B4-BE49-F238E27FC236}">
                <a16:creationId xmlns:a16="http://schemas.microsoft.com/office/drawing/2014/main" id="{8332B04D-C6E1-6402-2D21-06B324AA69FE}"/>
              </a:ext>
            </a:extLst>
          </p:cNvPr>
          <p:cNvSpPr>
            <a:spLocks noChangeArrowheads="1"/>
          </p:cNvSpPr>
          <p:nvPr/>
        </p:nvSpPr>
        <p:spPr bwMode="auto">
          <a:xfrm>
            <a:off x="435844" y="2888098"/>
            <a:ext cx="2365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6">
            <a:extLst>
              <a:ext uri="{FF2B5EF4-FFF2-40B4-BE49-F238E27FC236}">
                <a16:creationId xmlns:a16="http://schemas.microsoft.com/office/drawing/2014/main" id="{0DAEE006-14F2-F864-88D4-6008DDF71F45}"/>
              </a:ext>
            </a:extLst>
          </p:cNvPr>
          <p:cNvSpPr>
            <a:spLocks noChangeArrowheads="1"/>
          </p:cNvSpPr>
          <p:nvPr/>
        </p:nvSpPr>
        <p:spPr bwMode="auto">
          <a:xfrm>
            <a:off x="435844" y="2516623"/>
            <a:ext cx="2365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180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27">
            <a:extLst>
              <a:ext uri="{FF2B5EF4-FFF2-40B4-BE49-F238E27FC236}">
                <a16:creationId xmlns:a16="http://schemas.microsoft.com/office/drawing/2014/main" id="{279AF545-9AE8-3908-6240-68E16DAB5D86}"/>
              </a:ext>
            </a:extLst>
          </p:cNvPr>
          <p:cNvSpPr>
            <a:spLocks noChangeArrowheads="1"/>
          </p:cNvSpPr>
          <p:nvPr/>
        </p:nvSpPr>
        <p:spPr bwMode="auto">
          <a:xfrm>
            <a:off x="435844" y="2143561"/>
            <a:ext cx="2365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28">
            <a:extLst>
              <a:ext uri="{FF2B5EF4-FFF2-40B4-BE49-F238E27FC236}">
                <a16:creationId xmlns:a16="http://schemas.microsoft.com/office/drawing/2014/main" id="{8786CD12-226B-0ABB-F17E-82929B74B79E}"/>
              </a:ext>
            </a:extLst>
          </p:cNvPr>
          <p:cNvSpPr>
            <a:spLocks noChangeArrowheads="1"/>
          </p:cNvSpPr>
          <p:nvPr/>
        </p:nvSpPr>
        <p:spPr bwMode="auto">
          <a:xfrm>
            <a:off x="635869" y="6010711"/>
            <a:ext cx="3603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959"/>
                </a:solidFill>
                <a:effectLst/>
                <a:latin typeface="Calibri" panose="020F0502020204030204" pitchFamily="34"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29">
            <a:extLst>
              <a:ext uri="{FF2B5EF4-FFF2-40B4-BE49-F238E27FC236}">
                <a16:creationId xmlns:a16="http://schemas.microsoft.com/office/drawing/2014/main" id="{AB3FAAD5-9BAC-13FE-08D6-8ABCB8E1EDF9}"/>
              </a:ext>
            </a:extLst>
          </p:cNvPr>
          <p:cNvSpPr>
            <a:spLocks noChangeArrowheads="1"/>
          </p:cNvSpPr>
          <p:nvPr/>
        </p:nvSpPr>
        <p:spPr bwMode="auto">
          <a:xfrm>
            <a:off x="1323256" y="6010711"/>
            <a:ext cx="3619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959"/>
                </a:solidFill>
                <a:effectLst/>
                <a:latin typeface="Calibri" panose="020F0502020204030204" pitchFamily="34" charset="0"/>
              </a:rPr>
              <a:t>2005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0">
            <a:extLst>
              <a:ext uri="{FF2B5EF4-FFF2-40B4-BE49-F238E27FC236}">
                <a16:creationId xmlns:a16="http://schemas.microsoft.com/office/drawing/2014/main" id="{7AF786A9-43B9-ADDB-70D0-12B731C80993}"/>
              </a:ext>
            </a:extLst>
          </p:cNvPr>
          <p:cNvSpPr>
            <a:spLocks noChangeArrowheads="1"/>
          </p:cNvSpPr>
          <p:nvPr/>
        </p:nvSpPr>
        <p:spPr bwMode="auto">
          <a:xfrm>
            <a:off x="2012231" y="6010711"/>
            <a:ext cx="3619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959"/>
                </a:solidFill>
                <a:effectLst/>
                <a:latin typeface="Calibri" panose="020F0502020204030204" pitchFamily="34" charset="0"/>
              </a:rPr>
              <a:t>2010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1">
            <a:extLst>
              <a:ext uri="{FF2B5EF4-FFF2-40B4-BE49-F238E27FC236}">
                <a16:creationId xmlns:a16="http://schemas.microsoft.com/office/drawing/2014/main" id="{4BE4523B-1D70-99CE-CF35-A4EA9658D7C4}"/>
              </a:ext>
            </a:extLst>
          </p:cNvPr>
          <p:cNvSpPr>
            <a:spLocks noChangeArrowheads="1"/>
          </p:cNvSpPr>
          <p:nvPr/>
        </p:nvSpPr>
        <p:spPr bwMode="auto">
          <a:xfrm>
            <a:off x="2701206" y="6010711"/>
            <a:ext cx="3603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959"/>
                </a:solidFill>
                <a:effectLst/>
                <a:latin typeface="Calibri" panose="020F0502020204030204" pitchFamily="34" charset="0"/>
              </a:rPr>
              <a:t>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2">
            <a:extLst>
              <a:ext uri="{FF2B5EF4-FFF2-40B4-BE49-F238E27FC236}">
                <a16:creationId xmlns:a16="http://schemas.microsoft.com/office/drawing/2014/main" id="{E5370BE6-741D-81AD-A56B-CEC38354AF8F}"/>
              </a:ext>
            </a:extLst>
          </p:cNvPr>
          <p:cNvSpPr>
            <a:spLocks noChangeArrowheads="1"/>
          </p:cNvSpPr>
          <p:nvPr/>
        </p:nvSpPr>
        <p:spPr bwMode="auto">
          <a:xfrm>
            <a:off x="3390181" y="6010711"/>
            <a:ext cx="3603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959"/>
                </a:solidFill>
                <a:effectLst/>
                <a:latin typeface="Calibri" panose="020F0502020204030204" pitchFamily="34" charset="0"/>
              </a:rPr>
              <a:t>2020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3">
            <a:extLst>
              <a:ext uri="{FF2B5EF4-FFF2-40B4-BE49-F238E27FC236}">
                <a16:creationId xmlns:a16="http://schemas.microsoft.com/office/drawing/2014/main" id="{40CB76E3-F53D-FEAA-AB53-3E741E5EAD20}"/>
              </a:ext>
            </a:extLst>
          </p:cNvPr>
          <p:cNvSpPr>
            <a:spLocks noChangeArrowheads="1"/>
          </p:cNvSpPr>
          <p:nvPr/>
        </p:nvSpPr>
        <p:spPr bwMode="auto">
          <a:xfrm>
            <a:off x="3802931" y="6010711"/>
            <a:ext cx="3603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959"/>
                </a:solidFill>
                <a:effectLst/>
                <a:latin typeface="Calibri" panose="020F0502020204030204" pitchFamily="34" charset="0"/>
              </a:rPr>
              <a:t>2023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4">
            <a:extLst>
              <a:ext uri="{FF2B5EF4-FFF2-40B4-BE49-F238E27FC236}">
                <a16:creationId xmlns:a16="http://schemas.microsoft.com/office/drawing/2014/main" id="{436F5F04-BA97-D8DE-518B-2C8732C77AE8}"/>
              </a:ext>
            </a:extLst>
          </p:cNvPr>
          <p:cNvSpPr>
            <a:spLocks noChangeArrowheads="1"/>
          </p:cNvSpPr>
          <p:nvPr/>
        </p:nvSpPr>
        <p:spPr bwMode="auto">
          <a:xfrm>
            <a:off x="186579" y="3532463"/>
            <a:ext cx="276999" cy="67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595959"/>
                </a:solidFill>
                <a:effectLst/>
                <a:latin typeface="Calibri" panose="020F0502020204030204" pitchFamily="34" charset="0"/>
              </a:rPr>
              <a:t>Million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Box 43">
            <a:extLst>
              <a:ext uri="{FF2B5EF4-FFF2-40B4-BE49-F238E27FC236}">
                <a16:creationId xmlns:a16="http://schemas.microsoft.com/office/drawing/2014/main" id="{C0CB11DF-7E38-1CCC-79B0-E1ED563B25C0}"/>
              </a:ext>
            </a:extLst>
          </p:cNvPr>
          <p:cNvSpPr txBox="1"/>
          <p:nvPr/>
        </p:nvSpPr>
        <p:spPr>
          <a:xfrm>
            <a:off x="942069" y="2030479"/>
            <a:ext cx="3558730" cy="369332"/>
          </a:xfrm>
          <a:prstGeom prst="rect">
            <a:avLst/>
          </a:prstGeom>
          <a:noFill/>
        </p:spPr>
        <p:txBody>
          <a:bodyPr wrap="square">
            <a:spAutoFit/>
          </a:bodyPr>
          <a:lstStyle/>
          <a:p>
            <a:r>
              <a:rPr lang="en-GB" b="1" dirty="0">
                <a:solidFill>
                  <a:schemeClr val="accent2"/>
                </a:solidFill>
                <a:latin typeface="Aptos" panose="020B0004020202020204" pitchFamily="34" charset="0"/>
              </a:rPr>
              <a:t>Out of school rate, by age group</a:t>
            </a:r>
            <a:endParaRPr lang="en-US" b="1" dirty="0">
              <a:solidFill>
                <a:schemeClr val="accent2"/>
              </a:solidFill>
            </a:endParaRPr>
          </a:p>
        </p:txBody>
      </p:sp>
    </p:spTree>
    <p:extLst>
      <p:ext uri="{BB962C8B-B14F-4D97-AF65-F5344CB8AC3E}">
        <p14:creationId xmlns:p14="http://schemas.microsoft.com/office/powerpoint/2010/main" val="97143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10"/>
                                        <p:tgtEl>
                                          <p:spTgt spid="26"/>
                                        </p:tgtEl>
                                      </p:cBhvr>
                                    </p:animEffect>
                                  </p:childTnLst>
                                </p:cTn>
                              </p:par>
                            </p:childTnLst>
                          </p:cTn>
                        </p:par>
                        <p:par>
                          <p:cTn id="16" fill="hold">
                            <p:stCondLst>
                              <p:cond delay="1010"/>
                            </p:stCondLst>
                            <p:childTnLst>
                              <p:par>
                                <p:cTn id="17" presetID="22" presetClass="entr" presetSubtype="4"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10"/>
                                        <p:tgtEl>
                                          <p:spTgt spid="27"/>
                                        </p:tgtEl>
                                      </p:cBhvr>
                                    </p:animEffect>
                                  </p:childTnLst>
                                </p:cTn>
                              </p:par>
                            </p:childTnLst>
                          </p:cTn>
                        </p:par>
                        <p:par>
                          <p:cTn id="20" fill="hold">
                            <p:stCondLst>
                              <p:cond delay="1020"/>
                            </p:stCondLst>
                            <p:childTnLst>
                              <p:par>
                                <p:cTn id="21" presetID="22" presetClass="entr" presetSubtype="4"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10"/>
                                        <p:tgtEl>
                                          <p:spTgt spid="28"/>
                                        </p:tgtEl>
                                      </p:cBhvr>
                                    </p:animEffect>
                                  </p:childTnLst>
                                </p:cTn>
                              </p:par>
                            </p:childTnLst>
                          </p:cTn>
                        </p:par>
                        <p:par>
                          <p:cTn id="24" fill="hold">
                            <p:stCondLst>
                              <p:cond delay="1030"/>
                            </p:stCondLst>
                            <p:childTnLst>
                              <p:par>
                                <p:cTn id="25" presetID="22" presetClass="entr" presetSubtype="4"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10"/>
                                        <p:tgtEl>
                                          <p:spTgt spid="29"/>
                                        </p:tgtEl>
                                      </p:cBhvr>
                                    </p:animEffect>
                                  </p:childTnLst>
                                </p:cTn>
                              </p:par>
                            </p:childTnLst>
                          </p:cTn>
                        </p:par>
                        <p:par>
                          <p:cTn id="28" fill="hold">
                            <p:stCondLst>
                              <p:cond delay="1040"/>
                            </p:stCondLst>
                            <p:childTnLst>
                              <p:par>
                                <p:cTn id="29" presetID="2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10"/>
                                        <p:tgtEl>
                                          <p:spTgt spid="30"/>
                                        </p:tgtEl>
                                      </p:cBhvr>
                                    </p:animEffect>
                                  </p:childTnLst>
                                </p:cTn>
                              </p:par>
                            </p:childTnLst>
                          </p:cTn>
                        </p:par>
                        <p:par>
                          <p:cTn id="32" fill="hold">
                            <p:stCondLst>
                              <p:cond delay="1050"/>
                            </p:stCondLst>
                            <p:childTnLst>
                              <p:par>
                                <p:cTn id="33" presetID="22" presetClass="entr" presetSubtype="4"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10"/>
                                        <p:tgtEl>
                                          <p:spTgt spid="31"/>
                                        </p:tgtEl>
                                      </p:cBhvr>
                                    </p:animEffect>
                                  </p:childTnLst>
                                </p:cTn>
                              </p:par>
                            </p:childTnLst>
                          </p:cTn>
                        </p:par>
                        <p:par>
                          <p:cTn id="36" fill="hold">
                            <p:stCondLst>
                              <p:cond delay="1060"/>
                            </p:stCondLst>
                            <p:childTnLst>
                              <p:par>
                                <p:cTn id="37" presetID="22" presetClass="entr" presetSubtype="4"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10"/>
                                        <p:tgtEl>
                                          <p:spTgt spid="32"/>
                                        </p:tgtEl>
                                      </p:cBhvr>
                                    </p:animEffect>
                                  </p:childTnLst>
                                </p:cTn>
                              </p:par>
                            </p:childTnLst>
                          </p:cTn>
                        </p:par>
                        <p:par>
                          <p:cTn id="40" fill="hold">
                            <p:stCondLst>
                              <p:cond delay="1070"/>
                            </p:stCondLst>
                            <p:childTnLst>
                              <p:par>
                                <p:cTn id="41" presetID="22" presetClass="entr" presetSubtype="4"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10"/>
                                        <p:tgtEl>
                                          <p:spTgt spid="33"/>
                                        </p:tgtEl>
                                      </p:cBhvr>
                                    </p:animEffect>
                                  </p:childTnLst>
                                </p:cTn>
                              </p:par>
                            </p:childTnLst>
                          </p:cTn>
                        </p:par>
                        <p:par>
                          <p:cTn id="44" fill="hold">
                            <p:stCondLst>
                              <p:cond delay="1080"/>
                            </p:stCondLst>
                            <p:childTnLst>
                              <p:par>
                                <p:cTn id="45" presetID="22" presetClass="entr" presetSubtype="4"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down)">
                                      <p:cBhvr>
                                        <p:cTn id="47" dur="10"/>
                                        <p:tgtEl>
                                          <p:spTgt spid="34"/>
                                        </p:tgtEl>
                                      </p:cBhvr>
                                    </p:animEffect>
                                  </p:childTnLst>
                                </p:cTn>
                              </p:par>
                            </p:childTnLst>
                          </p:cTn>
                        </p:par>
                        <p:par>
                          <p:cTn id="48" fill="hold">
                            <p:stCondLst>
                              <p:cond delay="1090"/>
                            </p:stCondLst>
                            <p:childTnLst>
                              <p:par>
                                <p:cTn id="49" presetID="2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10"/>
                                        <p:tgtEl>
                                          <p:spTgt spid="35"/>
                                        </p:tgtEl>
                                      </p:cBhvr>
                                    </p:animEffect>
                                  </p:childTnLst>
                                </p:cTn>
                              </p:par>
                            </p:childTnLst>
                          </p:cTn>
                        </p:par>
                        <p:par>
                          <p:cTn id="52" fill="hold">
                            <p:stCondLst>
                              <p:cond delay="1100"/>
                            </p:stCondLst>
                            <p:childTnLst>
                              <p:par>
                                <p:cTn id="53" presetID="22" presetClass="entr" presetSubtype="4"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10"/>
                                        <p:tgtEl>
                                          <p:spTgt spid="42"/>
                                        </p:tgtEl>
                                      </p:cBhvr>
                                    </p:animEffect>
                                  </p:childTnLst>
                                </p:cTn>
                              </p:par>
                            </p:childTnLst>
                          </p:cTn>
                        </p:par>
                        <p:par>
                          <p:cTn id="56" fill="hold">
                            <p:stCondLst>
                              <p:cond delay="1110"/>
                            </p:stCondLst>
                            <p:childTnLst>
                              <p:par>
                                <p:cTn id="57" presetID="22" presetClass="entr" presetSubtype="4"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250"/>
                                        <p:tgtEl>
                                          <p:spTgt spid="16"/>
                                        </p:tgtEl>
                                      </p:cBhvr>
                                    </p:animEffect>
                                  </p:childTnLst>
                                </p:cTn>
                              </p:par>
                            </p:childTnLst>
                          </p:cTn>
                        </p:par>
                        <p:par>
                          <p:cTn id="60" fill="hold">
                            <p:stCondLst>
                              <p:cond delay="136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250"/>
                                        <p:tgtEl>
                                          <p:spTgt spid="36"/>
                                        </p:tgtEl>
                                      </p:cBhvr>
                                    </p:animEffect>
                                  </p:childTnLst>
                                </p:cTn>
                              </p:par>
                            </p:childTnLst>
                          </p:cTn>
                        </p:par>
                        <p:par>
                          <p:cTn id="64" fill="hold">
                            <p:stCondLst>
                              <p:cond delay="1610"/>
                            </p:stCondLst>
                            <p:childTnLst>
                              <p:par>
                                <p:cTn id="65" presetID="22" presetClass="entr" presetSubtype="4"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down)">
                                      <p:cBhvr>
                                        <p:cTn id="67" dur="250"/>
                                        <p:tgtEl>
                                          <p:spTgt spid="37"/>
                                        </p:tgtEl>
                                      </p:cBhvr>
                                    </p:animEffect>
                                  </p:childTnLst>
                                </p:cTn>
                              </p:par>
                            </p:childTnLst>
                          </p:cTn>
                        </p:par>
                        <p:par>
                          <p:cTn id="68" fill="hold">
                            <p:stCondLst>
                              <p:cond delay="1860"/>
                            </p:stCondLst>
                            <p:childTnLst>
                              <p:par>
                                <p:cTn id="69" presetID="22" presetClass="entr" presetSubtype="4"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250"/>
                                        <p:tgtEl>
                                          <p:spTgt spid="38"/>
                                        </p:tgtEl>
                                      </p:cBhvr>
                                    </p:animEffect>
                                  </p:childTnLst>
                                </p:cTn>
                              </p:par>
                            </p:childTnLst>
                          </p:cTn>
                        </p:par>
                        <p:par>
                          <p:cTn id="72" fill="hold">
                            <p:stCondLst>
                              <p:cond delay="2110"/>
                            </p:stCondLst>
                            <p:childTnLst>
                              <p:par>
                                <p:cTn id="73" presetID="22" presetClass="entr" presetSubtype="4"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250"/>
                                        <p:tgtEl>
                                          <p:spTgt spid="39"/>
                                        </p:tgtEl>
                                      </p:cBhvr>
                                    </p:animEffect>
                                  </p:childTnLst>
                                </p:cTn>
                              </p:par>
                            </p:childTnLst>
                          </p:cTn>
                        </p:par>
                        <p:par>
                          <p:cTn id="76" fill="hold">
                            <p:stCondLst>
                              <p:cond delay="2360"/>
                            </p:stCondLst>
                            <p:childTnLst>
                              <p:par>
                                <p:cTn id="77" presetID="22" presetClass="entr" presetSubtype="4"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down)">
                                      <p:cBhvr>
                                        <p:cTn id="79" dur="250"/>
                                        <p:tgtEl>
                                          <p:spTgt spid="40"/>
                                        </p:tgtEl>
                                      </p:cBhvr>
                                    </p:animEffect>
                                  </p:childTnLst>
                                </p:cTn>
                              </p:par>
                            </p:childTnLst>
                          </p:cTn>
                        </p:par>
                        <p:par>
                          <p:cTn id="80" fill="hold">
                            <p:stCondLst>
                              <p:cond delay="2610"/>
                            </p:stCondLst>
                            <p:childTnLst>
                              <p:par>
                                <p:cTn id="81" presetID="22" presetClass="entr" presetSubtype="4"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down)">
                                      <p:cBhvr>
                                        <p:cTn id="83" dur="250"/>
                                        <p:tgtEl>
                                          <p:spTgt spid="41"/>
                                        </p:tgtEl>
                                      </p:cBhvr>
                                    </p:animEffect>
                                  </p:childTnLst>
                                </p:cTn>
                              </p:par>
                            </p:childTnLst>
                          </p:cTn>
                        </p:par>
                        <p:par>
                          <p:cTn id="84" fill="hold">
                            <p:stCondLst>
                              <p:cond delay="2860"/>
                            </p:stCondLst>
                            <p:childTnLst>
                              <p:par>
                                <p:cTn id="85" presetID="22" presetClass="entr" presetSubtype="8"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250"/>
                                        <p:tgtEl>
                                          <p:spTgt spid="18"/>
                                        </p:tgtEl>
                                      </p:cBhvr>
                                    </p:animEffect>
                                  </p:childTnLst>
                                </p:cTn>
                              </p:par>
                            </p:childTnLst>
                          </p:cTn>
                        </p:par>
                        <p:par>
                          <p:cTn id="88" fill="hold">
                            <p:stCondLst>
                              <p:cond delay="3110"/>
                            </p:stCondLst>
                            <p:childTnLst>
                              <p:par>
                                <p:cTn id="89" presetID="22" presetClass="entr" presetSubtype="4"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00"/>
                                        <p:tgtEl>
                                          <p:spTgt spid="21"/>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down)">
                                      <p:cBhvr>
                                        <p:cTn id="94" dur="500"/>
                                        <p:tgtEl>
                                          <p:spTgt spid="22"/>
                                        </p:tgtEl>
                                      </p:cBhvr>
                                    </p:animEffect>
                                  </p:childTnLst>
                                </p:cTn>
                              </p:par>
                            </p:childTnLst>
                          </p:cTn>
                        </p:par>
                        <p:par>
                          <p:cTn id="95" fill="hold">
                            <p:stCondLst>
                              <p:cond delay="3610"/>
                            </p:stCondLst>
                            <p:childTnLst>
                              <p:par>
                                <p:cTn id="96" presetID="22" presetClass="entr" presetSubtype="8"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left)">
                                      <p:cBhvr>
                                        <p:cTn id="98" dur="500"/>
                                        <p:tgtEl>
                                          <p:spTgt spid="17"/>
                                        </p:tgtEl>
                                      </p:cBhvr>
                                    </p:animEffect>
                                  </p:childTnLst>
                                </p:cTn>
                              </p:par>
                            </p:childTnLst>
                          </p:cTn>
                        </p:par>
                        <p:par>
                          <p:cTn id="99" fill="hold">
                            <p:stCondLst>
                              <p:cond delay="4110"/>
                            </p:stCondLst>
                            <p:childTnLst>
                              <p:par>
                                <p:cTn id="100" presetID="22" presetClass="entr" presetSubtype="4"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down)">
                                      <p:cBhvr>
                                        <p:cTn id="102" dur="500"/>
                                        <p:tgtEl>
                                          <p:spTgt spid="20"/>
                                        </p:tgtEl>
                                      </p:cBhvr>
                                    </p:animEffect>
                                  </p:childTnLst>
                                </p:cTn>
                              </p:par>
                            </p:childTnLst>
                          </p:cTn>
                        </p:par>
                        <p:par>
                          <p:cTn id="103" fill="hold">
                            <p:stCondLst>
                              <p:cond delay="461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5110"/>
                            </p:stCondLst>
                            <p:childTnLst>
                              <p:par>
                                <p:cTn id="108" presetID="22" presetClass="entr" presetSubtype="4"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down)">
                                      <p:cBhvr>
                                        <p:cTn id="110" dur="500"/>
                                        <p:tgtEl>
                                          <p:spTgt spid="24"/>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wipe(down)">
                                      <p:cBhvr>
                                        <p:cTn id="1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8B02-A3AF-EE9C-6A36-AABA17E0E21F}"/>
              </a:ext>
            </a:extLst>
          </p:cNvPr>
          <p:cNvSpPr>
            <a:spLocks noGrp="1"/>
          </p:cNvSpPr>
          <p:nvPr>
            <p:ph type="title"/>
          </p:nvPr>
        </p:nvSpPr>
        <p:spPr>
          <a:xfrm>
            <a:off x="274320" y="182880"/>
            <a:ext cx="5438654" cy="594991"/>
          </a:xfrm>
        </p:spPr>
        <p:txBody>
          <a:bodyPr anchor="t" anchorCtr="0"/>
          <a:lstStyle/>
          <a:p>
            <a:pPr>
              <a:lnSpc>
                <a:spcPct val="100000"/>
              </a:lnSpc>
            </a:pPr>
            <a:r>
              <a:rPr lang="en-US" dirty="0"/>
              <a:t>Thank you</a:t>
            </a:r>
            <a:endParaRPr lang="en-US"/>
          </a:p>
        </p:txBody>
      </p:sp>
      <p:pic>
        <p:nvPicPr>
          <p:cNvPr id="7" name="Picture 6">
            <a:extLst>
              <a:ext uri="{FF2B5EF4-FFF2-40B4-BE49-F238E27FC236}">
                <a16:creationId xmlns:a16="http://schemas.microsoft.com/office/drawing/2014/main" id="{F5B2E47C-A893-4DF9-539E-ADDC81F27841}"/>
              </a:ext>
            </a:extLst>
          </p:cNvPr>
          <p:cNvPicPr>
            <a:picLocks noChangeAspect="1"/>
          </p:cNvPicPr>
          <p:nvPr/>
        </p:nvPicPr>
        <p:blipFill>
          <a:blip r:embed="rId2"/>
          <a:stretch>
            <a:fillRect/>
          </a:stretch>
        </p:blipFill>
        <p:spPr>
          <a:xfrm>
            <a:off x="6152059" y="2353806"/>
            <a:ext cx="2712860" cy="3840677"/>
          </a:xfrm>
          <a:prstGeom prst="rect">
            <a:avLst/>
          </a:prstGeom>
        </p:spPr>
      </p:pic>
      <p:pic>
        <p:nvPicPr>
          <p:cNvPr id="9" name="Picture 8">
            <a:extLst>
              <a:ext uri="{FF2B5EF4-FFF2-40B4-BE49-F238E27FC236}">
                <a16:creationId xmlns:a16="http://schemas.microsoft.com/office/drawing/2014/main" id="{88717F65-FEA3-25DB-796C-EE9E5B0DEE87}"/>
              </a:ext>
            </a:extLst>
          </p:cNvPr>
          <p:cNvPicPr>
            <a:picLocks noChangeAspect="1"/>
          </p:cNvPicPr>
          <p:nvPr/>
        </p:nvPicPr>
        <p:blipFill>
          <a:blip r:embed="rId3"/>
          <a:stretch>
            <a:fillRect/>
          </a:stretch>
        </p:blipFill>
        <p:spPr>
          <a:xfrm>
            <a:off x="3332659" y="2353806"/>
            <a:ext cx="2704477" cy="3821436"/>
          </a:xfrm>
          <a:prstGeom prst="rect">
            <a:avLst/>
          </a:prstGeom>
        </p:spPr>
      </p:pic>
      <p:sp>
        <p:nvSpPr>
          <p:cNvPr id="11" name="TextBox 10">
            <a:extLst>
              <a:ext uri="{FF2B5EF4-FFF2-40B4-BE49-F238E27FC236}">
                <a16:creationId xmlns:a16="http://schemas.microsoft.com/office/drawing/2014/main" id="{11C337EA-0302-04D6-DAA1-754A1C039885}"/>
              </a:ext>
            </a:extLst>
          </p:cNvPr>
          <p:cNvSpPr txBox="1"/>
          <p:nvPr/>
        </p:nvSpPr>
        <p:spPr>
          <a:xfrm>
            <a:off x="274320" y="1645920"/>
            <a:ext cx="8171448" cy="707886"/>
          </a:xfrm>
          <a:prstGeom prst="rect">
            <a:avLst/>
          </a:prstGeom>
          <a:noFill/>
        </p:spPr>
        <p:txBody>
          <a:bodyPr wrap="square">
            <a:spAutoFit/>
          </a:bodyPr>
          <a:lstStyle/>
          <a:p>
            <a:r>
              <a:rPr lang="en-US" sz="2000">
                <a:effectLst/>
                <a:latin typeface="Aptos" panose="020B0004020202020204" pitchFamily="34" charset="0"/>
                <a:ea typeface="Times New Roman" panose="02020603050405020304" pitchFamily="18" charset="0"/>
              </a:rPr>
              <a:t>Find this </a:t>
            </a:r>
            <a:r>
              <a:rPr lang="en-US" sz="2000" b="1">
                <a:solidFill>
                  <a:schemeClr val="accent2"/>
                </a:solidFill>
                <a:effectLst/>
                <a:latin typeface="Aptos" panose="020B0004020202020204" pitchFamily="34" charset="0"/>
                <a:ea typeface="Times New Roman" panose="02020603050405020304" pitchFamily="18" charset="0"/>
              </a:rPr>
              <a:t>presentation</a:t>
            </a:r>
            <a:r>
              <a:rPr lang="en-US" sz="2000">
                <a:effectLst/>
                <a:latin typeface="Aptos" panose="020B0004020202020204" pitchFamily="34" charset="0"/>
                <a:ea typeface="Times New Roman" panose="02020603050405020304" pitchFamily="18" charset="0"/>
              </a:rPr>
              <a:t>, </a:t>
            </a:r>
            <a:r>
              <a:rPr lang="en-US" sz="2000" b="1">
                <a:solidFill>
                  <a:schemeClr val="accent2"/>
                </a:solidFill>
                <a:effectLst/>
                <a:latin typeface="Aptos" panose="020B0004020202020204" pitchFamily="34" charset="0"/>
                <a:ea typeface="Times New Roman" panose="02020603050405020304" pitchFamily="18" charset="0"/>
              </a:rPr>
              <a:t>social media resources</a:t>
            </a:r>
            <a:r>
              <a:rPr lang="en-US" sz="2000">
                <a:effectLst/>
                <a:latin typeface="Aptos" panose="020B0004020202020204" pitchFamily="34" charset="0"/>
                <a:ea typeface="Times New Roman" panose="02020603050405020304" pitchFamily="18" charset="0"/>
              </a:rPr>
              <a:t> and all </a:t>
            </a:r>
            <a:r>
              <a:rPr lang="en-US" sz="2000" b="1">
                <a:solidFill>
                  <a:schemeClr val="accent2"/>
                </a:solidFill>
                <a:effectLst/>
                <a:latin typeface="Aptos" panose="020B0004020202020204" pitchFamily="34" charset="0"/>
                <a:ea typeface="Times New Roman" panose="02020603050405020304" pitchFamily="18" charset="0"/>
              </a:rPr>
              <a:t>resources on education finance </a:t>
            </a:r>
            <a:r>
              <a:rPr lang="en-US" sz="2000">
                <a:effectLst/>
                <a:latin typeface="Aptos" panose="020B0004020202020204" pitchFamily="34" charset="0"/>
                <a:ea typeface="Times New Roman" panose="02020603050405020304" pitchFamily="18" charset="0"/>
              </a:rPr>
              <a:t>here:</a:t>
            </a:r>
            <a:endParaRPr lang="en-US" sz="2000"/>
          </a:p>
        </p:txBody>
      </p:sp>
      <p:pic>
        <p:nvPicPr>
          <p:cNvPr id="7170" name="Picture 2">
            <a:extLst>
              <a:ext uri="{FF2B5EF4-FFF2-40B4-BE49-F238E27FC236}">
                <a16:creationId xmlns:a16="http://schemas.microsoft.com/office/drawing/2014/main" id="{1919C984-A500-F46A-F5D0-28675248F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747" y="2353806"/>
            <a:ext cx="2819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76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11267-C84D-91F6-F8BB-3CB0DAD52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C92DE-8369-2D74-7C30-49D195F7D34D}"/>
              </a:ext>
            </a:extLst>
          </p:cNvPr>
          <p:cNvSpPr>
            <a:spLocks noGrp="1"/>
          </p:cNvSpPr>
          <p:nvPr>
            <p:ph type="title"/>
          </p:nvPr>
        </p:nvSpPr>
        <p:spPr>
          <a:xfrm>
            <a:off x="274320" y="182880"/>
            <a:ext cx="5438654" cy="594991"/>
          </a:xfrm>
        </p:spPr>
        <p:txBody>
          <a:bodyPr anchor="t" anchorCtr="0">
            <a:normAutofit fontScale="90000"/>
          </a:bodyPr>
          <a:lstStyle/>
          <a:p>
            <a:pPr>
              <a:lnSpc>
                <a:spcPct val="100000"/>
              </a:lnSpc>
            </a:pPr>
            <a:r>
              <a:rPr lang="en-US" sz="4000" b="1" dirty="0">
                <a:solidFill>
                  <a:srgbClr val="23305F"/>
                </a:solidFill>
                <a:latin typeface="Aptos" panose="020B0004020202020204" pitchFamily="34" charset="0"/>
              </a:rPr>
              <a:t>Aid is still vital </a:t>
            </a:r>
            <a:br>
              <a:rPr lang="en-US" sz="4000" b="1">
                <a:solidFill>
                  <a:srgbClr val="23305F"/>
                </a:solidFill>
                <a:latin typeface="Aptos" panose="020B0004020202020204" pitchFamily="34" charset="0"/>
              </a:rPr>
            </a:br>
            <a:r>
              <a:rPr lang="en-US" sz="4000" b="1" dirty="0">
                <a:solidFill>
                  <a:srgbClr val="23305F"/>
                </a:solidFill>
                <a:latin typeface="Aptos" panose="020B0004020202020204" pitchFamily="34" charset="0"/>
              </a:rPr>
              <a:t>for the poorest countries</a:t>
            </a:r>
          </a:p>
        </p:txBody>
      </p:sp>
      <p:sp>
        <p:nvSpPr>
          <p:cNvPr id="7" name="Content Placeholder 2">
            <a:extLst>
              <a:ext uri="{FF2B5EF4-FFF2-40B4-BE49-F238E27FC236}">
                <a16:creationId xmlns:a16="http://schemas.microsoft.com/office/drawing/2014/main" id="{338FED60-DA1D-5A3D-A185-2BCC752EA921}"/>
              </a:ext>
            </a:extLst>
          </p:cNvPr>
          <p:cNvSpPr txBox="1">
            <a:spLocks/>
          </p:cNvSpPr>
          <p:nvPr/>
        </p:nvSpPr>
        <p:spPr>
          <a:xfrm>
            <a:off x="365761" y="1371600"/>
            <a:ext cx="8532913" cy="49377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latin typeface="Aptos" panose="020B0004020202020204" pitchFamily="34" charset="0"/>
            </a:endParaRPr>
          </a:p>
          <a:p>
            <a:pPr marL="0" indent="0">
              <a:buNone/>
            </a:pPr>
            <a:endParaRPr lang="en-US" sz="2400">
              <a:solidFill>
                <a:srgbClr val="212121"/>
              </a:solidFill>
              <a:latin typeface="Aptos" panose="020B0004020202020204" pitchFamily="34" charset="0"/>
            </a:endParaRPr>
          </a:p>
        </p:txBody>
      </p:sp>
      <p:pic>
        <p:nvPicPr>
          <p:cNvPr id="3" name="Picture 2">
            <a:extLst>
              <a:ext uri="{FF2B5EF4-FFF2-40B4-BE49-F238E27FC236}">
                <a16:creationId xmlns:a16="http://schemas.microsoft.com/office/drawing/2014/main" id="{727FFF38-9514-5A6A-91D4-8E2144BDEBDD}"/>
              </a:ext>
            </a:extLst>
          </p:cNvPr>
          <p:cNvPicPr>
            <a:picLocks noChangeAspect="1"/>
          </p:cNvPicPr>
          <p:nvPr/>
        </p:nvPicPr>
        <p:blipFill>
          <a:blip r:embed="rId3"/>
          <a:stretch>
            <a:fillRect/>
          </a:stretch>
        </p:blipFill>
        <p:spPr>
          <a:xfrm>
            <a:off x="6427474" y="239974"/>
            <a:ext cx="1209844" cy="800212"/>
          </a:xfrm>
          <a:prstGeom prst="rect">
            <a:avLst/>
          </a:prstGeom>
        </p:spPr>
      </p:pic>
      <p:sp>
        <p:nvSpPr>
          <p:cNvPr id="5" name="TextBox 4">
            <a:extLst>
              <a:ext uri="{FF2B5EF4-FFF2-40B4-BE49-F238E27FC236}">
                <a16:creationId xmlns:a16="http://schemas.microsoft.com/office/drawing/2014/main" id="{164BFBCF-A80A-A1A6-4799-035AFAEB0D61}"/>
              </a:ext>
            </a:extLst>
          </p:cNvPr>
          <p:cNvSpPr txBox="1"/>
          <p:nvPr/>
        </p:nvSpPr>
        <p:spPr>
          <a:xfrm>
            <a:off x="309018" y="1906749"/>
            <a:ext cx="8532913" cy="4308872"/>
          </a:xfrm>
          <a:prstGeom prst="rect">
            <a:avLst/>
          </a:prstGeom>
          <a:noFill/>
        </p:spPr>
        <p:txBody>
          <a:bodyPr wrap="square">
            <a:spAutoFit/>
          </a:bodyPr>
          <a:lstStyle/>
          <a:p>
            <a:r>
              <a:rPr lang="en-GB" sz="2000" b="1" dirty="0">
                <a:solidFill>
                  <a:schemeClr val="accent1"/>
                </a:solidFill>
                <a:latin typeface="Aptos" panose="020B0004020202020204" pitchFamily="34" charset="0"/>
              </a:rPr>
              <a:t>Distribution of total education spending by source </a:t>
            </a:r>
            <a:br>
              <a:rPr lang="en-GB" sz="2000" b="1" dirty="0">
                <a:solidFill>
                  <a:schemeClr val="accent1"/>
                </a:solidFill>
                <a:latin typeface="Aptos" panose="020B0004020202020204" pitchFamily="34" charset="0"/>
              </a:rPr>
            </a:br>
            <a:r>
              <a:rPr lang="en-GB" sz="2000" dirty="0">
                <a:latin typeface="Aptos" panose="020B0004020202020204" pitchFamily="34" charset="0"/>
              </a:rPr>
              <a:t>by income group, percentage [billion US$]</a:t>
            </a:r>
            <a:br>
              <a:rPr lang="en-GB" sz="2000" dirty="0">
                <a:latin typeface="Aptos" panose="020B0004020202020204" pitchFamily="34" charset="0"/>
              </a:rPr>
            </a:br>
            <a:endParaRPr lang="en-US" sz="2000" dirty="0">
              <a:latin typeface="Aptos" panose="020B0004020202020204" pitchFamily="34" charset="0"/>
            </a:endParaRPr>
          </a:p>
          <a:p>
            <a:pPr algn="ctr"/>
            <a:endParaRPr lang="en-US" sz="2000" dirty="0">
              <a:latin typeface="Aptos" panose="020B0004020202020204" pitchFamily="34" charset="0"/>
            </a:endParaRPr>
          </a:p>
          <a:p>
            <a:pPr algn="ctr"/>
            <a:endParaRPr lang="en-US" sz="2000" dirty="0">
              <a:latin typeface="Aptos" panose="020B0004020202020204" pitchFamily="34" charset="0"/>
            </a:endParaRPr>
          </a:p>
          <a:p>
            <a:pPr algn="ctr"/>
            <a:endParaRPr lang="en-US" sz="2000" dirty="0">
              <a:latin typeface="Aptos" panose="020B0004020202020204" pitchFamily="34" charset="0"/>
            </a:endParaRPr>
          </a:p>
          <a:p>
            <a:pPr algn="ctr"/>
            <a:endParaRPr lang="en-US" sz="2000" dirty="0">
              <a:latin typeface="Aptos" panose="020B0004020202020204" pitchFamily="34" charset="0"/>
            </a:endParaRPr>
          </a:p>
          <a:p>
            <a:pPr algn="ctr"/>
            <a:endParaRPr lang="en-US" sz="2000" dirty="0">
              <a:latin typeface="Aptos" panose="020B0004020202020204" pitchFamily="34" charset="0"/>
            </a:endParaRPr>
          </a:p>
          <a:p>
            <a:pPr algn="ctr"/>
            <a:endParaRPr lang="en-US" sz="2000" dirty="0">
              <a:latin typeface="Aptos" panose="020B0004020202020204" pitchFamily="34" charset="0"/>
            </a:endParaRPr>
          </a:p>
          <a:p>
            <a:pPr algn="ctr"/>
            <a:endParaRPr lang="en-US" sz="2000" dirty="0">
              <a:latin typeface="Aptos" panose="020B0004020202020204" pitchFamily="34" charset="0"/>
            </a:endParaRPr>
          </a:p>
          <a:p>
            <a:pPr algn="ctr"/>
            <a:endParaRPr lang="en-US" sz="2000" dirty="0">
              <a:latin typeface="Aptos" panose="020B0004020202020204" pitchFamily="34" charset="0"/>
            </a:endParaRPr>
          </a:p>
          <a:p>
            <a:pPr algn="ctr"/>
            <a:endParaRPr lang="en-US" dirty="0">
              <a:latin typeface="Aptos" panose="020B0004020202020204" pitchFamily="34" charset="0"/>
            </a:endParaRPr>
          </a:p>
          <a:p>
            <a:pPr algn="ctr"/>
            <a:br>
              <a:rPr lang="en-US" dirty="0">
                <a:latin typeface="Aptos" panose="020B0004020202020204" pitchFamily="34" charset="0"/>
              </a:rPr>
            </a:br>
            <a:endParaRPr lang="en-US" dirty="0">
              <a:latin typeface="Aptos" panose="020B0004020202020204" pitchFamily="34" charset="0"/>
            </a:endParaRPr>
          </a:p>
        </p:txBody>
      </p:sp>
      <p:sp>
        <p:nvSpPr>
          <p:cNvPr id="12" name="TextBox 11">
            <a:extLst>
              <a:ext uri="{FF2B5EF4-FFF2-40B4-BE49-F238E27FC236}">
                <a16:creationId xmlns:a16="http://schemas.microsoft.com/office/drawing/2014/main" id="{15F9F3B8-7DD2-ED4B-F44B-2105B9030623}"/>
              </a:ext>
            </a:extLst>
          </p:cNvPr>
          <p:cNvSpPr txBox="1"/>
          <p:nvPr/>
        </p:nvSpPr>
        <p:spPr>
          <a:xfrm>
            <a:off x="309018" y="1463042"/>
            <a:ext cx="8675717" cy="430887"/>
          </a:xfrm>
          <a:prstGeom prst="rect">
            <a:avLst/>
          </a:prstGeom>
          <a:noFill/>
        </p:spPr>
        <p:txBody>
          <a:bodyPr wrap="square" rtlCol="0">
            <a:spAutoFit/>
          </a:bodyPr>
          <a:lstStyle/>
          <a:p>
            <a:r>
              <a:rPr lang="en-GB" sz="2200">
                <a:latin typeface="Aptos" panose="020B0004020202020204" pitchFamily="34" charset="0"/>
              </a:rPr>
              <a:t>Education Finance Watch 2024</a:t>
            </a:r>
          </a:p>
        </p:txBody>
      </p:sp>
      <p:pic>
        <p:nvPicPr>
          <p:cNvPr id="8" name="Picture 2" descr="Background Information on Education Statistics in the UIS Database">
            <a:extLst>
              <a:ext uri="{FF2B5EF4-FFF2-40B4-BE49-F238E27FC236}">
                <a16:creationId xmlns:a16="http://schemas.microsoft.com/office/drawing/2014/main" id="{16492288-2DBA-F6F4-0BBB-42D260A4C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122" y="170324"/>
            <a:ext cx="1199867" cy="9269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he World Bank vertical logo transparent PNG - StickPNG">
            <a:extLst>
              <a:ext uri="{FF2B5EF4-FFF2-40B4-BE49-F238E27FC236}">
                <a16:creationId xmlns:a16="http://schemas.microsoft.com/office/drawing/2014/main" id="{19174BEE-DDC0-1AEE-EDBA-04AEAB279B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9098" y="205628"/>
            <a:ext cx="1346022" cy="8002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239D3D5-C417-B061-98A5-191973BDDF18}"/>
              </a:ext>
            </a:extLst>
          </p:cNvPr>
          <p:cNvPicPr>
            <a:picLocks noChangeAspect="1"/>
          </p:cNvPicPr>
          <p:nvPr/>
        </p:nvPicPr>
        <p:blipFill>
          <a:blip r:embed="rId6"/>
          <a:stretch>
            <a:fillRect/>
          </a:stretch>
        </p:blipFill>
        <p:spPr>
          <a:xfrm>
            <a:off x="367989" y="2535523"/>
            <a:ext cx="5524500" cy="3613666"/>
          </a:xfrm>
          <a:prstGeom prst="rect">
            <a:avLst/>
          </a:prstGeom>
        </p:spPr>
      </p:pic>
      <p:sp>
        <p:nvSpPr>
          <p:cNvPr id="13" name="TextBox 12">
            <a:extLst>
              <a:ext uri="{FF2B5EF4-FFF2-40B4-BE49-F238E27FC236}">
                <a16:creationId xmlns:a16="http://schemas.microsoft.com/office/drawing/2014/main" id="{B9DA8C6B-3C35-18F2-61F8-C2DAD8D1BED7}"/>
              </a:ext>
            </a:extLst>
          </p:cNvPr>
          <p:cNvSpPr txBox="1"/>
          <p:nvPr/>
        </p:nvSpPr>
        <p:spPr>
          <a:xfrm>
            <a:off x="5873737" y="2651760"/>
            <a:ext cx="3270263" cy="3416320"/>
          </a:xfrm>
          <a:prstGeom prst="rect">
            <a:avLst/>
          </a:prstGeom>
          <a:noFill/>
        </p:spPr>
        <p:txBody>
          <a:bodyPr wrap="square">
            <a:spAutoFit/>
          </a:bodyPr>
          <a:lstStyle/>
          <a:p>
            <a:r>
              <a:rPr lang="en-US" sz="2000" b="1">
                <a:solidFill>
                  <a:schemeClr val="accent2"/>
                </a:solidFill>
                <a:latin typeface="Aptos" panose="020B0004020202020204" pitchFamily="34" charset="0"/>
              </a:rPr>
              <a:t>Aid</a:t>
            </a:r>
            <a:r>
              <a:rPr lang="en-US" sz="2000">
                <a:latin typeface="Aptos" panose="020B0004020202020204" pitchFamily="34" charset="0"/>
              </a:rPr>
              <a:t> accounts for </a:t>
            </a:r>
            <a:r>
              <a:rPr lang="en-US" sz="2000" b="1">
                <a:solidFill>
                  <a:schemeClr val="accent2"/>
                </a:solidFill>
                <a:latin typeface="Aptos" panose="020B0004020202020204" pitchFamily="34" charset="0"/>
              </a:rPr>
              <a:t>12%</a:t>
            </a:r>
            <a:r>
              <a:rPr lang="en-US" sz="2000">
                <a:solidFill>
                  <a:schemeClr val="accent2"/>
                </a:solidFill>
                <a:latin typeface="Aptos" panose="020B0004020202020204" pitchFamily="34" charset="0"/>
              </a:rPr>
              <a:t> </a:t>
            </a:r>
            <a:r>
              <a:rPr lang="en-US" sz="2000">
                <a:latin typeface="Aptos" panose="020B0004020202020204" pitchFamily="34" charset="0"/>
              </a:rPr>
              <a:t>of total and </a:t>
            </a:r>
            <a:r>
              <a:rPr lang="en-US" sz="2000">
                <a:solidFill>
                  <a:schemeClr val="accent2"/>
                </a:solidFill>
                <a:latin typeface="Aptos" panose="020B0004020202020204" pitchFamily="34" charset="0"/>
              </a:rPr>
              <a:t>17%</a:t>
            </a:r>
            <a:r>
              <a:rPr lang="en-US" sz="2000">
                <a:latin typeface="Aptos" panose="020B0004020202020204" pitchFamily="34" charset="0"/>
              </a:rPr>
              <a:t> of public education spending in low-income…</a:t>
            </a:r>
          </a:p>
          <a:p>
            <a:endParaRPr lang="en-US" sz="800">
              <a:latin typeface="Aptos" panose="020B0004020202020204" pitchFamily="34" charset="0"/>
            </a:endParaRPr>
          </a:p>
          <a:p>
            <a:r>
              <a:rPr lang="en-US" sz="2000" b="1">
                <a:solidFill>
                  <a:srgbClr val="7030A0"/>
                </a:solidFill>
                <a:latin typeface="Aptos" panose="020B0004020202020204" pitchFamily="34" charset="0"/>
              </a:rPr>
              <a:t>Households</a:t>
            </a:r>
            <a:r>
              <a:rPr lang="en-US" sz="2000">
                <a:latin typeface="Aptos" panose="020B0004020202020204" pitchFamily="34" charset="0"/>
              </a:rPr>
              <a:t> account for </a:t>
            </a:r>
            <a:r>
              <a:rPr lang="en-US" sz="2000" b="1">
                <a:solidFill>
                  <a:srgbClr val="7030A0"/>
                </a:solidFill>
                <a:latin typeface="Aptos" panose="020B0004020202020204" pitchFamily="34" charset="0"/>
              </a:rPr>
              <a:t>40%</a:t>
            </a:r>
            <a:r>
              <a:rPr lang="en-US" sz="2000">
                <a:solidFill>
                  <a:srgbClr val="7030A0"/>
                </a:solidFill>
                <a:latin typeface="Aptos" panose="020B0004020202020204" pitchFamily="34" charset="0"/>
              </a:rPr>
              <a:t> </a:t>
            </a:r>
            <a:r>
              <a:rPr lang="en-US" sz="2000">
                <a:latin typeface="Aptos" panose="020B0004020202020204" pitchFamily="34" charset="0"/>
              </a:rPr>
              <a:t>of total spending in lower middle-income and…</a:t>
            </a:r>
          </a:p>
          <a:p>
            <a:endParaRPr lang="en-US" sz="800">
              <a:latin typeface="Aptos" panose="020B0004020202020204" pitchFamily="34" charset="0"/>
            </a:endParaRPr>
          </a:p>
          <a:p>
            <a:r>
              <a:rPr lang="en-US" sz="2000" b="1">
                <a:solidFill>
                  <a:schemeClr val="tx1">
                    <a:lumMod val="50000"/>
                    <a:lumOff val="50000"/>
                  </a:schemeClr>
                </a:solidFill>
                <a:latin typeface="Aptos" panose="020B0004020202020204" pitchFamily="34" charset="0"/>
              </a:rPr>
              <a:t>Governments</a:t>
            </a:r>
            <a:r>
              <a:rPr lang="en-US" sz="2000">
                <a:latin typeface="Aptos" panose="020B0004020202020204" pitchFamily="34" charset="0"/>
              </a:rPr>
              <a:t> account for </a:t>
            </a:r>
            <a:r>
              <a:rPr lang="en-US" sz="2000" b="1">
                <a:solidFill>
                  <a:schemeClr val="tx1">
                    <a:lumMod val="50000"/>
                    <a:lumOff val="50000"/>
                  </a:schemeClr>
                </a:solidFill>
                <a:latin typeface="Aptos" panose="020B0004020202020204" pitchFamily="34" charset="0"/>
              </a:rPr>
              <a:t>80%</a:t>
            </a:r>
            <a:r>
              <a:rPr lang="en-US" sz="2000">
                <a:solidFill>
                  <a:schemeClr val="tx1">
                    <a:lumMod val="50000"/>
                    <a:lumOff val="50000"/>
                  </a:schemeClr>
                </a:solidFill>
                <a:latin typeface="Aptos" panose="020B0004020202020204" pitchFamily="34" charset="0"/>
              </a:rPr>
              <a:t> </a:t>
            </a:r>
            <a:r>
              <a:rPr lang="en-US" sz="2000">
                <a:latin typeface="Aptos" panose="020B0004020202020204" pitchFamily="34" charset="0"/>
              </a:rPr>
              <a:t>of total spending in high-income countries</a:t>
            </a:r>
          </a:p>
        </p:txBody>
      </p:sp>
    </p:spTree>
    <p:extLst>
      <p:ext uri="{BB962C8B-B14F-4D97-AF65-F5344CB8AC3E}">
        <p14:creationId xmlns:p14="http://schemas.microsoft.com/office/powerpoint/2010/main" val="1013334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D0973-1E5E-1251-15F3-4D342FC6B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9C673-2A02-7335-54E9-827C0B3BDE3A}"/>
              </a:ext>
            </a:extLst>
          </p:cNvPr>
          <p:cNvSpPr>
            <a:spLocks noGrp="1"/>
          </p:cNvSpPr>
          <p:nvPr>
            <p:ph type="title"/>
          </p:nvPr>
        </p:nvSpPr>
        <p:spPr>
          <a:xfrm>
            <a:off x="274320" y="182880"/>
            <a:ext cx="5438654" cy="594991"/>
          </a:xfrm>
        </p:spPr>
        <p:txBody>
          <a:bodyPr anchor="t" anchorCtr="0">
            <a:normAutofit fontScale="90000"/>
          </a:bodyPr>
          <a:lstStyle/>
          <a:p>
            <a:pPr>
              <a:lnSpc>
                <a:spcPct val="100000"/>
              </a:lnSpc>
            </a:pPr>
            <a:r>
              <a:rPr lang="en-US" sz="4000" b="1">
                <a:solidFill>
                  <a:srgbClr val="23305F"/>
                </a:solidFill>
                <a:latin typeface="Aptos" panose="020B0004020202020204" pitchFamily="34" charset="0"/>
              </a:rPr>
              <a:t>Public spending </a:t>
            </a:r>
            <a:br>
              <a:rPr lang="en-US" sz="4000" b="1">
                <a:solidFill>
                  <a:srgbClr val="23305F"/>
                </a:solidFill>
                <a:latin typeface="Aptos" panose="020B0004020202020204" pitchFamily="34" charset="0"/>
              </a:rPr>
            </a:br>
            <a:r>
              <a:rPr lang="en-US" sz="4000" b="1">
                <a:solidFill>
                  <a:srgbClr val="23305F"/>
                </a:solidFill>
                <a:latin typeface="Aptos" panose="020B0004020202020204" pitchFamily="34" charset="0"/>
              </a:rPr>
              <a:t>is not keeping up</a:t>
            </a:r>
          </a:p>
        </p:txBody>
      </p:sp>
      <p:sp>
        <p:nvSpPr>
          <p:cNvPr id="7" name="Content Placeholder 2">
            <a:extLst>
              <a:ext uri="{FF2B5EF4-FFF2-40B4-BE49-F238E27FC236}">
                <a16:creationId xmlns:a16="http://schemas.microsoft.com/office/drawing/2014/main" id="{1CB7A044-E4AA-C556-9D66-35900E935123}"/>
              </a:ext>
            </a:extLst>
          </p:cNvPr>
          <p:cNvSpPr txBox="1">
            <a:spLocks/>
          </p:cNvSpPr>
          <p:nvPr/>
        </p:nvSpPr>
        <p:spPr>
          <a:xfrm>
            <a:off x="365761" y="1371600"/>
            <a:ext cx="8532913" cy="49377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latin typeface="Aptos" panose="020B0004020202020204" pitchFamily="34" charset="0"/>
            </a:endParaRPr>
          </a:p>
          <a:p>
            <a:pPr marL="0" indent="0">
              <a:buNone/>
            </a:pPr>
            <a:endParaRPr lang="en-US" sz="2400">
              <a:solidFill>
                <a:srgbClr val="212121"/>
              </a:solidFill>
              <a:latin typeface="Aptos" panose="020B0004020202020204" pitchFamily="34" charset="0"/>
            </a:endParaRPr>
          </a:p>
        </p:txBody>
      </p:sp>
      <p:pic>
        <p:nvPicPr>
          <p:cNvPr id="3" name="Picture 2">
            <a:extLst>
              <a:ext uri="{FF2B5EF4-FFF2-40B4-BE49-F238E27FC236}">
                <a16:creationId xmlns:a16="http://schemas.microsoft.com/office/drawing/2014/main" id="{7BD01BA4-150F-C4A6-5F67-D99824278CC6}"/>
              </a:ext>
            </a:extLst>
          </p:cNvPr>
          <p:cNvPicPr>
            <a:picLocks noChangeAspect="1"/>
          </p:cNvPicPr>
          <p:nvPr/>
        </p:nvPicPr>
        <p:blipFill>
          <a:blip r:embed="rId3"/>
          <a:stretch>
            <a:fillRect/>
          </a:stretch>
        </p:blipFill>
        <p:spPr>
          <a:xfrm>
            <a:off x="6427474" y="239974"/>
            <a:ext cx="1209844" cy="800212"/>
          </a:xfrm>
          <a:prstGeom prst="rect">
            <a:avLst/>
          </a:prstGeom>
        </p:spPr>
      </p:pic>
      <p:sp>
        <p:nvSpPr>
          <p:cNvPr id="5" name="TextBox 4">
            <a:extLst>
              <a:ext uri="{FF2B5EF4-FFF2-40B4-BE49-F238E27FC236}">
                <a16:creationId xmlns:a16="http://schemas.microsoft.com/office/drawing/2014/main" id="{42F976FB-A772-A300-A44F-B81DD61B0F1B}"/>
              </a:ext>
            </a:extLst>
          </p:cNvPr>
          <p:cNvSpPr txBox="1"/>
          <p:nvPr/>
        </p:nvSpPr>
        <p:spPr>
          <a:xfrm>
            <a:off x="169949" y="2103120"/>
            <a:ext cx="4341834" cy="4031873"/>
          </a:xfrm>
          <a:prstGeom prst="rect">
            <a:avLst/>
          </a:prstGeom>
          <a:noFill/>
        </p:spPr>
        <p:txBody>
          <a:bodyPr wrap="square">
            <a:spAutoFit/>
          </a:bodyPr>
          <a:lstStyle/>
          <a:p>
            <a:pPr algn="ctr"/>
            <a:r>
              <a:rPr lang="en-US" sz="2000" b="1" dirty="0">
                <a:solidFill>
                  <a:schemeClr val="accent1"/>
                </a:solidFill>
                <a:latin typeface="Aptos" panose="020B0004020202020204" pitchFamily="34" charset="0"/>
              </a:rPr>
              <a:t>Government education spending</a:t>
            </a:r>
          </a:p>
          <a:p>
            <a:pPr algn="ctr"/>
            <a:r>
              <a:rPr lang="en-GB" sz="2000" dirty="0">
                <a:latin typeface="Aptos" panose="020B0004020202020204" pitchFamily="34" charset="0"/>
              </a:rPr>
              <a:t>as a share of GDP </a:t>
            </a:r>
            <a:br>
              <a:rPr lang="en-GB" sz="2000" dirty="0">
                <a:latin typeface="Aptos" panose="020B0004020202020204" pitchFamily="34" charset="0"/>
              </a:rPr>
            </a:br>
            <a:endParaRPr lang="en-US" sz="2000" dirty="0">
              <a:latin typeface="Aptos" panose="020B0004020202020204" pitchFamily="34" charset="0"/>
            </a:endParaRPr>
          </a:p>
          <a:p>
            <a:pPr algn="ctr"/>
            <a:endParaRPr lang="en-US" sz="2000" dirty="0">
              <a:latin typeface="Aptos" panose="020B0004020202020204" pitchFamily="34" charset="0"/>
            </a:endParaRPr>
          </a:p>
          <a:p>
            <a:pPr algn="ctr"/>
            <a:endParaRPr lang="en-US" sz="2000" dirty="0">
              <a:latin typeface="Aptos" panose="020B0004020202020204" pitchFamily="34" charset="0"/>
            </a:endParaRPr>
          </a:p>
          <a:p>
            <a:pPr algn="ctr"/>
            <a:endParaRPr lang="en-US" sz="2000" dirty="0">
              <a:latin typeface="Aptos" panose="020B0004020202020204" pitchFamily="34" charset="0"/>
            </a:endParaRPr>
          </a:p>
          <a:p>
            <a:pPr algn="ctr"/>
            <a:endParaRPr lang="en-US" sz="2000" dirty="0">
              <a:latin typeface="Aptos" panose="020B0004020202020204" pitchFamily="34" charset="0"/>
            </a:endParaRPr>
          </a:p>
          <a:p>
            <a:pPr algn="ctr"/>
            <a:endParaRPr lang="en-US" sz="2000" dirty="0">
              <a:latin typeface="Aptos" panose="020B0004020202020204" pitchFamily="34" charset="0"/>
            </a:endParaRPr>
          </a:p>
          <a:p>
            <a:pPr algn="ctr"/>
            <a:endParaRPr lang="en-US" sz="2000" dirty="0">
              <a:latin typeface="Aptos" panose="020B0004020202020204" pitchFamily="34" charset="0"/>
            </a:endParaRPr>
          </a:p>
          <a:p>
            <a:pPr algn="ctr"/>
            <a:endParaRPr lang="en-US" sz="2000" dirty="0">
              <a:latin typeface="Aptos" panose="020B0004020202020204" pitchFamily="34" charset="0"/>
            </a:endParaRPr>
          </a:p>
          <a:p>
            <a:pPr algn="ctr"/>
            <a:endParaRPr lang="en-US" sz="2000" dirty="0">
              <a:latin typeface="Aptos" panose="020B0004020202020204" pitchFamily="34" charset="0"/>
            </a:endParaRPr>
          </a:p>
          <a:p>
            <a:pPr algn="ctr"/>
            <a:r>
              <a:rPr lang="en-US" dirty="0">
                <a:latin typeface="Aptos" panose="020B0004020202020204" pitchFamily="34" charset="0"/>
              </a:rPr>
              <a:t>A </a:t>
            </a:r>
            <a:r>
              <a:rPr lang="en-GB" dirty="0">
                <a:latin typeface="Aptos" panose="020B0004020202020204" pitchFamily="34" charset="0"/>
              </a:rPr>
              <a:t>fall by 0.3-0.4 percentage points</a:t>
            </a:r>
            <a:r>
              <a:rPr lang="en-US" dirty="0">
                <a:latin typeface="Aptos" panose="020B0004020202020204" pitchFamily="34" charset="0"/>
              </a:rPr>
              <a:t> </a:t>
            </a:r>
            <a:br>
              <a:rPr lang="en-US" dirty="0">
                <a:latin typeface="Aptos" panose="020B0004020202020204" pitchFamily="34" charset="0"/>
              </a:rPr>
            </a:br>
            <a:r>
              <a:rPr lang="en-GB" dirty="0">
                <a:latin typeface="Aptos" panose="020B0004020202020204" pitchFamily="34" charset="0"/>
              </a:rPr>
              <a:t>on average globally since 2015</a:t>
            </a:r>
            <a:endParaRPr lang="en-US" dirty="0">
              <a:latin typeface="Aptos" panose="020B0004020202020204" pitchFamily="34" charset="0"/>
            </a:endParaRPr>
          </a:p>
        </p:txBody>
      </p:sp>
      <p:sp>
        <p:nvSpPr>
          <p:cNvPr id="6" name="TextBox 5">
            <a:extLst>
              <a:ext uri="{FF2B5EF4-FFF2-40B4-BE49-F238E27FC236}">
                <a16:creationId xmlns:a16="http://schemas.microsoft.com/office/drawing/2014/main" id="{7E7627AA-AB0A-90CA-323E-65A201645BB4}"/>
              </a:ext>
            </a:extLst>
          </p:cNvPr>
          <p:cNvSpPr txBox="1"/>
          <p:nvPr/>
        </p:nvSpPr>
        <p:spPr>
          <a:xfrm>
            <a:off x="4559069" y="2099535"/>
            <a:ext cx="4343400" cy="4308872"/>
          </a:xfrm>
          <a:prstGeom prst="rect">
            <a:avLst/>
          </a:prstGeom>
          <a:noFill/>
        </p:spPr>
        <p:txBody>
          <a:bodyPr wrap="square">
            <a:spAutoFit/>
          </a:bodyPr>
          <a:lstStyle/>
          <a:p>
            <a:pPr algn="ctr"/>
            <a:r>
              <a:rPr lang="en-US" sz="2000" b="1">
                <a:solidFill>
                  <a:schemeClr val="accent1"/>
                </a:solidFill>
                <a:latin typeface="Aptos" panose="020B0004020202020204" pitchFamily="34" charset="0"/>
              </a:rPr>
              <a:t>Government education spending</a:t>
            </a:r>
          </a:p>
          <a:p>
            <a:pPr algn="ctr"/>
            <a:r>
              <a:rPr lang="en-GB" sz="2000">
                <a:latin typeface="Aptos" panose="020B0004020202020204" pitchFamily="34" charset="0"/>
              </a:rPr>
              <a:t>as a share of total public expenditure</a:t>
            </a:r>
          </a:p>
          <a:p>
            <a:pPr algn="ctr"/>
            <a:endParaRPr lang="en-GB" sz="2000">
              <a:latin typeface="Aptos" panose="020B0004020202020204" pitchFamily="34" charset="0"/>
            </a:endParaRPr>
          </a:p>
          <a:p>
            <a:pPr algn="ctr"/>
            <a:r>
              <a:rPr lang="en-GB" sz="2000">
                <a:latin typeface="Aptos" panose="020B0004020202020204" pitchFamily="34" charset="0"/>
              </a:rPr>
              <a:t> </a:t>
            </a:r>
          </a:p>
          <a:p>
            <a:pPr algn="ctr"/>
            <a:endParaRPr lang="en-GB" sz="2000">
              <a:latin typeface="Aptos" panose="020B0004020202020204" pitchFamily="34" charset="0"/>
            </a:endParaRPr>
          </a:p>
          <a:p>
            <a:pPr algn="ctr"/>
            <a:endParaRPr lang="en-GB" sz="2000">
              <a:latin typeface="Aptos" panose="020B0004020202020204" pitchFamily="34" charset="0"/>
            </a:endParaRPr>
          </a:p>
          <a:p>
            <a:pPr algn="ctr"/>
            <a:endParaRPr lang="en-GB" sz="2000">
              <a:latin typeface="Aptos" panose="020B0004020202020204" pitchFamily="34" charset="0"/>
            </a:endParaRPr>
          </a:p>
          <a:p>
            <a:pPr algn="ctr"/>
            <a:endParaRPr lang="en-GB" sz="2000">
              <a:latin typeface="Aptos" panose="020B0004020202020204" pitchFamily="34" charset="0"/>
            </a:endParaRPr>
          </a:p>
          <a:p>
            <a:pPr algn="ctr"/>
            <a:endParaRPr lang="en-GB" sz="2000">
              <a:latin typeface="Aptos" panose="020B0004020202020204" pitchFamily="34" charset="0"/>
            </a:endParaRPr>
          </a:p>
          <a:p>
            <a:pPr algn="ctr"/>
            <a:endParaRPr lang="en-GB" sz="2000">
              <a:latin typeface="Aptos" panose="020B0004020202020204" pitchFamily="34" charset="0"/>
            </a:endParaRPr>
          </a:p>
          <a:p>
            <a:pPr algn="ctr"/>
            <a:endParaRPr lang="en-GB" sz="2000">
              <a:latin typeface="Aptos" panose="020B0004020202020204" pitchFamily="34" charset="0"/>
            </a:endParaRPr>
          </a:p>
          <a:p>
            <a:pPr algn="ctr"/>
            <a:r>
              <a:rPr lang="en-US">
                <a:latin typeface="Aptos" panose="020B0004020202020204" pitchFamily="34" charset="0"/>
              </a:rPr>
              <a:t>A </a:t>
            </a:r>
            <a:r>
              <a:rPr lang="en-GB">
                <a:latin typeface="Aptos" panose="020B0004020202020204" pitchFamily="34" charset="0"/>
              </a:rPr>
              <a:t>fall by 0.6-0.7 percentage points</a:t>
            </a:r>
            <a:r>
              <a:rPr lang="en-US">
                <a:latin typeface="Aptos" panose="020B0004020202020204" pitchFamily="34" charset="0"/>
              </a:rPr>
              <a:t> </a:t>
            </a:r>
            <a:br>
              <a:rPr lang="en-US">
                <a:latin typeface="Aptos" panose="020B0004020202020204" pitchFamily="34" charset="0"/>
              </a:rPr>
            </a:br>
            <a:r>
              <a:rPr lang="en-GB">
                <a:latin typeface="Aptos" panose="020B0004020202020204" pitchFamily="34" charset="0"/>
              </a:rPr>
              <a:t>on average since 2015</a:t>
            </a:r>
          </a:p>
          <a:p>
            <a:pPr algn="ctr"/>
            <a:r>
              <a:rPr lang="en-GB">
                <a:latin typeface="Aptos" panose="020B0004020202020204" pitchFamily="34" charset="0"/>
              </a:rPr>
              <a:t>Up to 2 points in middle-income countries</a:t>
            </a:r>
            <a:endParaRPr lang="en-US">
              <a:latin typeface="Aptos" panose="020B0004020202020204" pitchFamily="34" charset="0"/>
            </a:endParaRPr>
          </a:p>
        </p:txBody>
      </p:sp>
      <p:pic>
        <p:nvPicPr>
          <p:cNvPr id="4" name="Picture 3">
            <a:extLst>
              <a:ext uri="{FF2B5EF4-FFF2-40B4-BE49-F238E27FC236}">
                <a16:creationId xmlns:a16="http://schemas.microsoft.com/office/drawing/2014/main" id="{D03AAFA7-82AC-C856-069B-93C43850C3F0}"/>
              </a:ext>
            </a:extLst>
          </p:cNvPr>
          <p:cNvPicPr>
            <a:picLocks noChangeAspect="1"/>
          </p:cNvPicPr>
          <p:nvPr/>
        </p:nvPicPr>
        <p:blipFill>
          <a:blip r:embed="rId4"/>
          <a:stretch>
            <a:fillRect/>
          </a:stretch>
        </p:blipFill>
        <p:spPr>
          <a:xfrm>
            <a:off x="152772" y="2789797"/>
            <a:ext cx="4572000" cy="2605868"/>
          </a:xfrm>
          <a:prstGeom prst="rect">
            <a:avLst/>
          </a:prstGeom>
        </p:spPr>
      </p:pic>
      <p:pic>
        <p:nvPicPr>
          <p:cNvPr id="11" name="Picture 10">
            <a:extLst>
              <a:ext uri="{FF2B5EF4-FFF2-40B4-BE49-F238E27FC236}">
                <a16:creationId xmlns:a16="http://schemas.microsoft.com/office/drawing/2014/main" id="{82438E69-C0AB-3706-BADC-6AE4E84EF561}"/>
              </a:ext>
            </a:extLst>
          </p:cNvPr>
          <p:cNvPicPr>
            <a:picLocks noChangeAspect="1"/>
          </p:cNvPicPr>
          <p:nvPr/>
        </p:nvPicPr>
        <p:blipFill>
          <a:blip r:embed="rId5"/>
          <a:stretch>
            <a:fillRect/>
          </a:stretch>
        </p:blipFill>
        <p:spPr>
          <a:xfrm>
            <a:off x="4511783" y="2796907"/>
            <a:ext cx="4572000" cy="2605868"/>
          </a:xfrm>
          <a:prstGeom prst="rect">
            <a:avLst/>
          </a:prstGeom>
        </p:spPr>
      </p:pic>
      <p:pic>
        <p:nvPicPr>
          <p:cNvPr id="8" name="Picture 2" descr="Background Information on Education Statistics in the UIS Database">
            <a:extLst>
              <a:ext uri="{FF2B5EF4-FFF2-40B4-BE49-F238E27FC236}">
                <a16:creationId xmlns:a16="http://schemas.microsoft.com/office/drawing/2014/main" id="{B9E30C64-8AEB-5F35-5630-A910ED9240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5122" y="170324"/>
            <a:ext cx="1199867" cy="9269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he World Bank vertical logo transparent PNG - StickPNG">
            <a:extLst>
              <a:ext uri="{FF2B5EF4-FFF2-40B4-BE49-F238E27FC236}">
                <a16:creationId xmlns:a16="http://schemas.microsoft.com/office/drawing/2014/main" id="{074BC0F2-C38A-B5E4-9F15-50A51C6C9D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9098" y="205628"/>
            <a:ext cx="1346022" cy="8002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A3A55BA-C503-91D1-C06D-614E5F1DFF10}"/>
              </a:ext>
            </a:extLst>
          </p:cNvPr>
          <p:cNvSpPr txBox="1"/>
          <p:nvPr/>
        </p:nvSpPr>
        <p:spPr>
          <a:xfrm>
            <a:off x="274320" y="1514243"/>
            <a:ext cx="8624354" cy="400110"/>
          </a:xfrm>
          <a:prstGeom prst="rect">
            <a:avLst/>
          </a:prstGeom>
          <a:noFill/>
        </p:spPr>
        <p:txBody>
          <a:bodyPr wrap="square">
            <a:spAutoFit/>
          </a:bodyPr>
          <a:lstStyle/>
          <a:p>
            <a:pPr algn="ctr"/>
            <a:r>
              <a:rPr lang="en-US" sz="2000" b="1">
                <a:solidFill>
                  <a:schemeClr val="accent2"/>
                </a:solidFill>
              </a:rPr>
              <a:t>34%</a:t>
            </a:r>
            <a:r>
              <a:rPr lang="en-US" sz="2000" b="1">
                <a:solidFill>
                  <a:srgbClr val="C00000"/>
                </a:solidFill>
              </a:rPr>
              <a:t> </a:t>
            </a:r>
            <a:r>
              <a:rPr lang="en-US" sz="2000" kern="1200">
                <a:solidFill>
                  <a:schemeClr val="tx1"/>
                </a:solidFill>
                <a:effectLst/>
                <a:latin typeface="+mn-lt"/>
                <a:ea typeface="+mn-ea"/>
                <a:cs typeface="+mn-cs"/>
              </a:rPr>
              <a:t>of countries meet neither </a:t>
            </a:r>
            <a:r>
              <a:rPr lang="en-US" sz="2000"/>
              <a:t>education financing </a:t>
            </a:r>
            <a:r>
              <a:rPr lang="en-US" sz="2000" kern="1200">
                <a:solidFill>
                  <a:schemeClr val="tx1"/>
                </a:solidFill>
                <a:effectLst/>
                <a:latin typeface="+mn-lt"/>
                <a:ea typeface="+mn-ea"/>
                <a:cs typeface="+mn-cs"/>
              </a:rPr>
              <a:t>benchmark (4% and 15%)</a:t>
            </a:r>
          </a:p>
        </p:txBody>
      </p:sp>
    </p:spTree>
    <p:extLst>
      <p:ext uri="{BB962C8B-B14F-4D97-AF65-F5344CB8AC3E}">
        <p14:creationId xmlns:p14="http://schemas.microsoft.com/office/powerpoint/2010/main" val="285044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FD108-1D20-5EDE-63F6-10D8E95B0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32B92-F512-7801-8B3A-A34ECA3E7E9D}"/>
              </a:ext>
            </a:extLst>
          </p:cNvPr>
          <p:cNvSpPr>
            <a:spLocks noGrp="1"/>
          </p:cNvSpPr>
          <p:nvPr>
            <p:ph type="title"/>
          </p:nvPr>
        </p:nvSpPr>
        <p:spPr>
          <a:xfrm>
            <a:off x="274320" y="182880"/>
            <a:ext cx="7300437" cy="594991"/>
          </a:xfrm>
        </p:spPr>
        <p:txBody>
          <a:bodyPr anchor="t" anchorCtr="0">
            <a:noAutofit/>
          </a:bodyPr>
          <a:lstStyle/>
          <a:p>
            <a:pPr>
              <a:lnSpc>
                <a:spcPct val="100000"/>
              </a:lnSpc>
            </a:pPr>
            <a:r>
              <a:rPr lang="en-US" dirty="0"/>
              <a:t>The share of interest payments relative to education is high</a:t>
            </a:r>
            <a:endParaRPr lang="en-CO"/>
          </a:p>
        </p:txBody>
      </p:sp>
      <p:sp>
        <p:nvSpPr>
          <p:cNvPr id="6" name="Text Placeholder 5">
            <a:extLst>
              <a:ext uri="{FF2B5EF4-FFF2-40B4-BE49-F238E27FC236}">
                <a16:creationId xmlns:a16="http://schemas.microsoft.com/office/drawing/2014/main" id="{8FA60C32-A194-292C-8C6D-9345B62C8A59}"/>
              </a:ext>
            </a:extLst>
          </p:cNvPr>
          <p:cNvSpPr>
            <a:spLocks noGrp="1"/>
          </p:cNvSpPr>
          <p:nvPr>
            <p:ph type="body" sz="quarter" idx="18"/>
          </p:nvPr>
        </p:nvSpPr>
        <p:spPr>
          <a:xfrm>
            <a:off x="5584809" y="2560320"/>
            <a:ext cx="3426843" cy="2194560"/>
          </a:xfrm>
        </p:spPr>
        <p:txBody>
          <a:bodyPr>
            <a:normAutofit/>
          </a:bodyPr>
          <a:lstStyle/>
          <a:p>
            <a:pPr marL="0" indent="0">
              <a:buNone/>
            </a:pPr>
            <a:r>
              <a:rPr lang="en-US" sz="1900" dirty="0"/>
              <a:t>Interest payments account for: </a:t>
            </a:r>
          </a:p>
          <a:p>
            <a:pPr marL="0" indent="0">
              <a:buNone/>
            </a:pPr>
            <a:r>
              <a:rPr lang="en-US" sz="1900" b="1" dirty="0">
                <a:solidFill>
                  <a:schemeClr val="accent2"/>
                </a:solidFill>
              </a:rPr>
              <a:t>43% </a:t>
            </a:r>
            <a:r>
              <a:rPr lang="en-US" sz="1900" dirty="0"/>
              <a:t>of education spending per capita in low-income countries  </a:t>
            </a:r>
            <a:endParaRPr lang="en-US" sz="1900"/>
          </a:p>
          <a:p>
            <a:pPr marL="0" indent="0">
              <a:buNone/>
            </a:pPr>
            <a:r>
              <a:rPr lang="en-US" sz="1900" b="1" dirty="0">
                <a:solidFill>
                  <a:schemeClr val="accent2"/>
                </a:solidFill>
              </a:rPr>
              <a:t>48% </a:t>
            </a:r>
            <a:r>
              <a:rPr lang="en-US" sz="1900" dirty="0"/>
              <a:t>of education spending per capita in lower-middle-income countries </a:t>
            </a:r>
            <a:endParaRPr lang="en-US" sz="1900"/>
          </a:p>
          <a:p>
            <a:endParaRPr lang="en-US" sz="1900" dirty="0"/>
          </a:p>
          <a:p>
            <a:endParaRPr lang="en-US" sz="1900" dirty="0"/>
          </a:p>
        </p:txBody>
      </p:sp>
      <p:graphicFrame>
        <p:nvGraphicFramePr>
          <p:cNvPr id="13" name="Chart 12">
            <a:extLst>
              <a:ext uri="{FF2B5EF4-FFF2-40B4-BE49-F238E27FC236}">
                <a16:creationId xmlns:a16="http://schemas.microsoft.com/office/drawing/2014/main" id="{F654A6B5-3BB9-4FAA-A632-3099539FACA7}"/>
              </a:ext>
            </a:extLst>
          </p:cNvPr>
          <p:cNvGraphicFramePr>
            <a:graphicFrameLocks/>
          </p:cNvGraphicFramePr>
          <p:nvPr>
            <p:extLst>
              <p:ext uri="{D42A27DB-BD31-4B8C-83A1-F6EECF244321}">
                <p14:modId xmlns:p14="http://schemas.microsoft.com/office/powerpoint/2010/main" val="493767460"/>
              </p:ext>
            </p:extLst>
          </p:nvPr>
        </p:nvGraphicFramePr>
        <p:xfrm>
          <a:off x="197892" y="1639019"/>
          <a:ext cx="5483169" cy="4124076"/>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Placeholder 3">
            <a:extLst>
              <a:ext uri="{FF2B5EF4-FFF2-40B4-BE49-F238E27FC236}">
                <a16:creationId xmlns:a16="http://schemas.microsoft.com/office/drawing/2014/main" id="{99380442-6F21-5249-D72F-1DA8EDC30B82}"/>
              </a:ext>
            </a:extLst>
          </p:cNvPr>
          <p:cNvSpPr txBox="1">
            <a:spLocks/>
          </p:cNvSpPr>
          <p:nvPr/>
        </p:nvSpPr>
        <p:spPr>
          <a:xfrm>
            <a:off x="660782" y="5626358"/>
            <a:ext cx="4618583" cy="291363"/>
          </a:xfrm>
          <a:prstGeom prst="rect">
            <a:avLst/>
          </a:prstGeom>
        </p:spPr>
        <p:txBody>
          <a:bodyPr vert="horz" lIns="68580" tIns="34290" rIns="68580" bIns="3429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050" b="0" i="1" kern="1200">
                <a:solidFill>
                  <a:schemeClr val="bg1">
                    <a:lumMod val="75000"/>
                  </a:schemeClr>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lnSpc>
                <a:spcPct val="90000"/>
              </a:lnSpc>
              <a:spcBef>
                <a:spcPts val="500"/>
              </a:spcBef>
              <a:buClr>
                <a:srgbClr val="A41643"/>
              </a:buClr>
              <a:buFont typeface="Arial" panose="020B0604020202020204" pitchFamily="34" charset="0"/>
              <a:buChar char="•"/>
              <a:defRPr sz="1800" b="0" i="0" kern="1200">
                <a:solidFill>
                  <a:srgbClr val="3A3D3D"/>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50" b="0" i="1" kern="1200">
                <a:solidFill>
                  <a:schemeClr val="bg1">
                    <a:lumMod val="7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3A3D3D"/>
                </a:solidFill>
              </a:rPr>
              <a:t>Low-income countries	Lower-middle-income countries</a:t>
            </a:r>
            <a:endParaRPr lang="en-CO" sz="1200" dirty="0">
              <a:solidFill>
                <a:srgbClr val="3A3D3D"/>
              </a:solidFill>
            </a:endParaRPr>
          </a:p>
        </p:txBody>
      </p:sp>
    </p:spTree>
    <p:extLst>
      <p:ext uri="{BB962C8B-B14F-4D97-AF65-F5344CB8AC3E}">
        <p14:creationId xmlns:p14="http://schemas.microsoft.com/office/powerpoint/2010/main" val="119789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047BC-1EAB-5722-26EF-682A7C95C3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4EA90C-9869-07E7-FF3D-9CE0D85650F3}"/>
              </a:ext>
            </a:extLst>
          </p:cNvPr>
          <p:cNvSpPr>
            <a:spLocks noGrp="1"/>
          </p:cNvSpPr>
          <p:nvPr>
            <p:ph type="title"/>
          </p:nvPr>
        </p:nvSpPr>
        <p:spPr>
          <a:xfrm>
            <a:off x="274320" y="182880"/>
            <a:ext cx="6994291" cy="594991"/>
          </a:xfrm>
        </p:spPr>
        <p:txBody>
          <a:bodyPr anchor="t" anchorCtr="0">
            <a:normAutofit fontScale="90000"/>
          </a:bodyPr>
          <a:lstStyle/>
          <a:p>
            <a:pPr>
              <a:lnSpc>
                <a:spcPct val="100000"/>
              </a:lnSpc>
            </a:pPr>
            <a:r>
              <a:rPr lang="en-US" sz="4000" b="1">
                <a:solidFill>
                  <a:srgbClr val="23305F"/>
                </a:solidFill>
                <a:latin typeface="Aptos" panose="020B0004020202020204" pitchFamily="34" charset="0"/>
              </a:rPr>
              <a:t>Total aid spending is stuttering and grants falling out of fashion</a:t>
            </a:r>
          </a:p>
        </p:txBody>
      </p:sp>
      <p:sp>
        <p:nvSpPr>
          <p:cNvPr id="7" name="Content Placeholder 2">
            <a:extLst>
              <a:ext uri="{FF2B5EF4-FFF2-40B4-BE49-F238E27FC236}">
                <a16:creationId xmlns:a16="http://schemas.microsoft.com/office/drawing/2014/main" id="{75B62E69-3A9F-414A-E139-F127A7FE932D}"/>
              </a:ext>
            </a:extLst>
          </p:cNvPr>
          <p:cNvSpPr txBox="1">
            <a:spLocks/>
          </p:cNvSpPr>
          <p:nvPr/>
        </p:nvSpPr>
        <p:spPr>
          <a:xfrm>
            <a:off x="365761" y="1371600"/>
            <a:ext cx="8532913" cy="49377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latin typeface="Aptos" panose="020B0004020202020204" pitchFamily="34" charset="0"/>
            </a:endParaRPr>
          </a:p>
          <a:p>
            <a:pPr marL="0" indent="0">
              <a:buNone/>
            </a:pPr>
            <a:endParaRPr lang="en-US" sz="2400">
              <a:solidFill>
                <a:srgbClr val="212121"/>
              </a:solidFill>
              <a:latin typeface="Aptos" panose="020B0004020202020204" pitchFamily="34" charset="0"/>
            </a:endParaRPr>
          </a:p>
        </p:txBody>
      </p:sp>
      <p:sp>
        <p:nvSpPr>
          <p:cNvPr id="5" name="TextBox 4">
            <a:extLst>
              <a:ext uri="{FF2B5EF4-FFF2-40B4-BE49-F238E27FC236}">
                <a16:creationId xmlns:a16="http://schemas.microsoft.com/office/drawing/2014/main" id="{A9BEE6E6-DC76-07B1-4ABE-00F92A08066C}"/>
              </a:ext>
            </a:extLst>
          </p:cNvPr>
          <p:cNvSpPr txBox="1"/>
          <p:nvPr/>
        </p:nvSpPr>
        <p:spPr>
          <a:xfrm>
            <a:off x="23281" y="1920240"/>
            <a:ext cx="3679255" cy="707886"/>
          </a:xfrm>
          <a:prstGeom prst="rect">
            <a:avLst/>
          </a:prstGeom>
          <a:noFill/>
        </p:spPr>
        <p:txBody>
          <a:bodyPr wrap="square">
            <a:spAutoFit/>
          </a:bodyPr>
          <a:lstStyle/>
          <a:p>
            <a:pPr algn="ctr"/>
            <a:r>
              <a:rPr lang="en-US" sz="2000" b="1">
                <a:solidFill>
                  <a:schemeClr val="accent1"/>
                </a:solidFill>
                <a:latin typeface="Aptos" panose="020B0004020202020204" pitchFamily="34" charset="0"/>
              </a:rPr>
              <a:t>Aid </a:t>
            </a:r>
          </a:p>
          <a:p>
            <a:pPr algn="ctr"/>
            <a:r>
              <a:rPr lang="en-GB" sz="2000">
                <a:latin typeface="Aptos" panose="020B0004020202020204" pitchFamily="34" charset="0"/>
              </a:rPr>
              <a:t>as share of OECD DAC GNI</a:t>
            </a:r>
            <a:endParaRPr lang="en-US" sz="2000">
              <a:latin typeface="Aptos" panose="020B0004020202020204" pitchFamily="34" charset="0"/>
            </a:endParaRPr>
          </a:p>
        </p:txBody>
      </p:sp>
      <p:sp>
        <p:nvSpPr>
          <p:cNvPr id="6" name="TextBox 5">
            <a:extLst>
              <a:ext uri="{FF2B5EF4-FFF2-40B4-BE49-F238E27FC236}">
                <a16:creationId xmlns:a16="http://schemas.microsoft.com/office/drawing/2014/main" id="{567FDA87-8CE3-726D-63CB-743EF23ACF9B}"/>
              </a:ext>
            </a:extLst>
          </p:cNvPr>
          <p:cNvSpPr txBox="1"/>
          <p:nvPr/>
        </p:nvSpPr>
        <p:spPr>
          <a:xfrm>
            <a:off x="4128905" y="1920240"/>
            <a:ext cx="4343400" cy="707886"/>
          </a:xfrm>
          <a:prstGeom prst="rect">
            <a:avLst/>
          </a:prstGeom>
          <a:noFill/>
        </p:spPr>
        <p:txBody>
          <a:bodyPr wrap="square">
            <a:spAutoFit/>
          </a:bodyPr>
          <a:lstStyle/>
          <a:p>
            <a:pPr algn="ctr"/>
            <a:r>
              <a:rPr lang="en-US" sz="2000" b="1">
                <a:solidFill>
                  <a:schemeClr val="accent1"/>
                </a:solidFill>
                <a:latin typeface="Aptos" panose="020B0004020202020204" pitchFamily="34" charset="0"/>
              </a:rPr>
              <a:t>Grant revenues </a:t>
            </a:r>
          </a:p>
          <a:p>
            <a:pPr algn="ctr"/>
            <a:r>
              <a:rPr lang="en-GB" sz="2000">
                <a:latin typeface="Aptos" panose="020B0004020202020204" pitchFamily="34" charset="0"/>
              </a:rPr>
              <a:t>as share of GDP, 2000–22</a:t>
            </a:r>
            <a:endParaRPr lang="en-US" sz="2000">
              <a:latin typeface="Aptos" panose="020B0004020202020204" pitchFamily="34" charset="0"/>
            </a:endParaRPr>
          </a:p>
        </p:txBody>
      </p:sp>
      <p:sp>
        <p:nvSpPr>
          <p:cNvPr id="11" name="TextBox 10">
            <a:extLst>
              <a:ext uri="{FF2B5EF4-FFF2-40B4-BE49-F238E27FC236}">
                <a16:creationId xmlns:a16="http://schemas.microsoft.com/office/drawing/2014/main" id="{9880AE29-C0C3-38AD-7C19-B1338711ADB5}"/>
              </a:ext>
            </a:extLst>
          </p:cNvPr>
          <p:cNvSpPr txBox="1"/>
          <p:nvPr/>
        </p:nvSpPr>
        <p:spPr>
          <a:xfrm>
            <a:off x="457200" y="1415003"/>
            <a:ext cx="6811411" cy="400110"/>
          </a:xfrm>
          <a:prstGeom prst="rect">
            <a:avLst/>
          </a:prstGeom>
          <a:noFill/>
        </p:spPr>
        <p:txBody>
          <a:bodyPr wrap="square" rtlCol="0">
            <a:spAutoFit/>
          </a:bodyPr>
          <a:lstStyle/>
          <a:p>
            <a:r>
              <a:rPr lang="en-GB" sz="2000">
                <a:latin typeface="Aptos" panose="020B0004020202020204" pitchFamily="34" charset="0"/>
              </a:rPr>
              <a:t>Falling in significance as poor countries develop faster</a:t>
            </a:r>
          </a:p>
        </p:txBody>
      </p:sp>
      <p:pic>
        <p:nvPicPr>
          <p:cNvPr id="4" name="Picture 3">
            <a:extLst>
              <a:ext uri="{FF2B5EF4-FFF2-40B4-BE49-F238E27FC236}">
                <a16:creationId xmlns:a16="http://schemas.microsoft.com/office/drawing/2014/main" id="{05CE8A01-15A9-8105-B51E-C8A24244546B}"/>
              </a:ext>
            </a:extLst>
          </p:cNvPr>
          <p:cNvPicPr>
            <a:picLocks noChangeAspect="1"/>
          </p:cNvPicPr>
          <p:nvPr/>
        </p:nvPicPr>
        <p:blipFill>
          <a:blip r:embed="rId3"/>
          <a:stretch>
            <a:fillRect/>
          </a:stretch>
        </p:blipFill>
        <p:spPr>
          <a:xfrm>
            <a:off x="610688" y="2659001"/>
            <a:ext cx="2514600" cy="3650361"/>
          </a:xfrm>
          <a:prstGeom prst="rect">
            <a:avLst/>
          </a:prstGeom>
        </p:spPr>
      </p:pic>
      <p:pic>
        <p:nvPicPr>
          <p:cNvPr id="8" name="Picture 7">
            <a:extLst>
              <a:ext uri="{FF2B5EF4-FFF2-40B4-BE49-F238E27FC236}">
                <a16:creationId xmlns:a16="http://schemas.microsoft.com/office/drawing/2014/main" id="{7A939A5F-34D9-C44F-0868-9141865DB2CB}"/>
              </a:ext>
            </a:extLst>
          </p:cNvPr>
          <p:cNvPicPr>
            <a:picLocks noChangeAspect="1"/>
          </p:cNvPicPr>
          <p:nvPr/>
        </p:nvPicPr>
        <p:blipFill>
          <a:blip r:embed="rId4"/>
          <a:stretch>
            <a:fillRect/>
          </a:stretch>
        </p:blipFill>
        <p:spPr>
          <a:xfrm>
            <a:off x="3702536" y="2743200"/>
            <a:ext cx="5073652" cy="3657600"/>
          </a:xfrm>
          <a:prstGeom prst="rect">
            <a:avLst/>
          </a:prstGeom>
        </p:spPr>
      </p:pic>
    </p:spTree>
    <p:extLst>
      <p:ext uri="{BB962C8B-B14F-4D97-AF65-F5344CB8AC3E}">
        <p14:creationId xmlns:p14="http://schemas.microsoft.com/office/powerpoint/2010/main" val="415167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784B9-9D68-523F-3EFD-D05AB43A4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9D9455-2C1A-3818-5ECC-F62788B02AD8}"/>
              </a:ext>
            </a:extLst>
          </p:cNvPr>
          <p:cNvSpPr>
            <a:spLocks noGrp="1"/>
          </p:cNvSpPr>
          <p:nvPr>
            <p:ph type="title"/>
          </p:nvPr>
        </p:nvSpPr>
        <p:spPr>
          <a:xfrm>
            <a:off x="274320" y="182880"/>
            <a:ext cx="6887286" cy="594991"/>
          </a:xfrm>
        </p:spPr>
        <p:txBody>
          <a:bodyPr anchor="t" anchorCtr="0">
            <a:normAutofit fontScale="90000"/>
          </a:bodyPr>
          <a:lstStyle/>
          <a:p>
            <a:pPr>
              <a:lnSpc>
                <a:spcPct val="100000"/>
              </a:lnSpc>
            </a:pPr>
            <a:r>
              <a:rPr lang="en-US" sz="4000">
                <a:latin typeface="Aptos" panose="020B0004020202020204" pitchFamily="34" charset="0"/>
              </a:rPr>
              <a:t>E</a:t>
            </a:r>
            <a:r>
              <a:rPr lang="en-US" sz="4000" b="1">
                <a:solidFill>
                  <a:srgbClr val="23305F"/>
                </a:solidFill>
                <a:latin typeface="Aptos" panose="020B0004020202020204" pitchFamily="34" charset="0"/>
              </a:rPr>
              <a:t>ducation</a:t>
            </a:r>
            <a:r>
              <a:rPr lang="en-US" sz="4000">
                <a:latin typeface="Aptos" panose="020B0004020202020204" pitchFamily="34" charset="0"/>
              </a:rPr>
              <a:t> aid has stagnated since 2016</a:t>
            </a:r>
            <a:endParaRPr lang="en-US" sz="4000" b="1">
              <a:solidFill>
                <a:srgbClr val="23305F"/>
              </a:solidFill>
              <a:latin typeface="Aptos" panose="020B0004020202020204" pitchFamily="34" charset="0"/>
            </a:endParaRPr>
          </a:p>
        </p:txBody>
      </p:sp>
      <p:sp>
        <p:nvSpPr>
          <p:cNvPr id="7" name="Content Placeholder 2">
            <a:extLst>
              <a:ext uri="{FF2B5EF4-FFF2-40B4-BE49-F238E27FC236}">
                <a16:creationId xmlns:a16="http://schemas.microsoft.com/office/drawing/2014/main" id="{2E7B9388-04F3-7F25-638F-73E0E6695D4B}"/>
              </a:ext>
            </a:extLst>
          </p:cNvPr>
          <p:cNvSpPr txBox="1">
            <a:spLocks/>
          </p:cNvSpPr>
          <p:nvPr/>
        </p:nvSpPr>
        <p:spPr>
          <a:xfrm>
            <a:off x="365761" y="1371600"/>
            <a:ext cx="8532913" cy="49377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latin typeface="Aptos" panose="020B0004020202020204" pitchFamily="34" charset="0"/>
            </a:endParaRPr>
          </a:p>
          <a:p>
            <a:pPr marL="0" indent="0">
              <a:buNone/>
            </a:pPr>
            <a:endParaRPr lang="en-US" sz="2400">
              <a:solidFill>
                <a:srgbClr val="212121"/>
              </a:solidFill>
              <a:latin typeface="Aptos" panose="020B0004020202020204" pitchFamily="34" charset="0"/>
            </a:endParaRPr>
          </a:p>
        </p:txBody>
      </p:sp>
      <p:sp>
        <p:nvSpPr>
          <p:cNvPr id="5" name="TextBox 4">
            <a:extLst>
              <a:ext uri="{FF2B5EF4-FFF2-40B4-BE49-F238E27FC236}">
                <a16:creationId xmlns:a16="http://schemas.microsoft.com/office/drawing/2014/main" id="{9D5D24B7-5C43-DC2B-F02D-5906EEBFA81E}"/>
              </a:ext>
            </a:extLst>
          </p:cNvPr>
          <p:cNvSpPr txBox="1"/>
          <p:nvPr/>
        </p:nvSpPr>
        <p:spPr>
          <a:xfrm>
            <a:off x="365761" y="1920240"/>
            <a:ext cx="4025077" cy="707886"/>
          </a:xfrm>
          <a:prstGeom prst="rect">
            <a:avLst/>
          </a:prstGeom>
          <a:noFill/>
        </p:spPr>
        <p:txBody>
          <a:bodyPr wrap="square">
            <a:spAutoFit/>
          </a:bodyPr>
          <a:lstStyle/>
          <a:p>
            <a:pPr algn="ctr"/>
            <a:r>
              <a:rPr lang="en-US" sz="2000" b="1">
                <a:solidFill>
                  <a:schemeClr val="accent1"/>
                </a:solidFill>
                <a:latin typeface="Aptos" panose="020B0004020202020204" pitchFamily="34" charset="0"/>
              </a:rPr>
              <a:t>Aid, three definitions </a:t>
            </a:r>
          </a:p>
          <a:p>
            <a:pPr algn="ctr"/>
            <a:r>
              <a:rPr lang="en-GB" sz="2000">
                <a:latin typeface="+mj-lt"/>
              </a:rPr>
              <a:t>Constant 2022 USD billion, 2010–23</a:t>
            </a:r>
            <a:endParaRPr lang="en-US" sz="2000">
              <a:latin typeface="+mj-lt"/>
            </a:endParaRPr>
          </a:p>
        </p:txBody>
      </p:sp>
      <p:sp>
        <p:nvSpPr>
          <p:cNvPr id="6" name="TextBox 5">
            <a:extLst>
              <a:ext uri="{FF2B5EF4-FFF2-40B4-BE49-F238E27FC236}">
                <a16:creationId xmlns:a16="http://schemas.microsoft.com/office/drawing/2014/main" id="{FF3DE9C0-B9DA-39BC-8D5F-3BAA022AF046}"/>
              </a:ext>
            </a:extLst>
          </p:cNvPr>
          <p:cNvSpPr txBox="1"/>
          <p:nvPr/>
        </p:nvSpPr>
        <p:spPr>
          <a:xfrm>
            <a:off x="4572000" y="1920240"/>
            <a:ext cx="4343400" cy="707886"/>
          </a:xfrm>
          <a:prstGeom prst="rect">
            <a:avLst/>
          </a:prstGeom>
          <a:noFill/>
        </p:spPr>
        <p:txBody>
          <a:bodyPr wrap="square">
            <a:spAutoFit/>
          </a:bodyPr>
          <a:lstStyle/>
          <a:p>
            <a:pPr algn="ctr"/>
            <a:r>
              <a:rPr lang="en-US" sz="2000" b="1">
                <a:solidFill>
                  <a:schemeClr val="accent1"/>
                </a:solidFill>
                <a:latin typeface="Aptos" panose="020B0004020202020204" pitchFamily="34" charset="0"/>
              </a:rPr>
              <a:t>Education </a:t>
            </a:r>
          </a:p>
          <a:p>
            <a:pPr algn="ctr"/>
            <a:r>
              <a:rPr lang="en-GB" sz="2000" i="1">
                <a:latin typeface="Aptos" panose="020B0004020202020204" pitchFamily="34" charset="0"/>
              </a:rPr>
              <a:t>as share of allocable aid, 2010–23</a:t>
            </a:r>
            <a:endParaRPr lang="en-US" sz="2000">
              <a:latin typeface="Aptos" panose="020B0004020202020204" pitchFamily="34" charset="0"/>
            </a:endParaRPr>
          </a:p>
        </p:txBody>
      </p:sp>
      <p:pic>
        <p:nvPicPr>
          <p:cNvPr id="9" name="Picture 8">
            <a:extLst>
              <a:ext uri="{FF2B5EF4-FFF2-40B4-BE49-F238E27FC236}">
                <a16:creationId xmlns:a16="http://schemas.microsoft.com/office/drawing/2014/main" id="{664EA84A-1B11-EA77-25FC-128C08CF92B5}"/>
              </a:ext>
            </a:extLst>
          </p:cNvPr>
          <p:cNvPicPr>
            <a:picLocks noChangeAspect="1"/>
          </p:cNvPicPr>
          <p:nvPr/>
        </p:nvPicPr>
        <p:blipFill>
          <a:blip r:embed="rId3"/>
          <a:stretch>
            <a:fillRect/>
          </a:stretch>
        </p:blipFill>
        <p:spPr>
          <a:xfrm>
            <a:off x="274320" y="2654886"/>
            <a:ext cx="4180114" cy="3657600"/>
          </a:xfrm>
          <a:prstGeom prst="rect">
            <a:avLst/>
          </a:prstGeom>
        </p:spPr>
      </p:pic>
      <p:pic>
        <p:nvPicPr>
          <p:cNvPr id="10" name="Picture 9">
            <a:extLst>
              <a:ext uri="{FF2B5EF4-FFF2-40B4-BE49-F238E27FC236}">
                <a16:creationId xmlns:a16="http://schemas.microsoft.com/office/drawing/2014/main" id="{B214E9CD-0450-412C-1103-66922963DE47}"/>
              </a:ext>
            </a:extLst>
          </p:cNvPr>
          <p:cNvPicPr>
            <a:picLocks noChangeAspect="1"/>
          </p:cNvPicPr>
          <p:nvPr/>
        </p:nvPicPr>
        <p:blipFill>
          <a:blip r:embed="rId4"/>
          <a:stretch>
            <a:fillRect/>
          </a:stretch>
        </p:blipFill>
        <p:spPr>
          <a:xfrm>
            <a:off x="5229019" y="2648635"/>
            <a:ext cx="2892202" cy="3657600"/>
          </a:xfrm>
          <a:prstGeom prst="rect">
            <a:avLst/>
          </a:prstGeom>
        </p:spPr>
      </p:pic>
    </p:spTree>
    <p:extLst>
      <p:ext uri="{BB962C8B-B14F-4D97-AF65-F5344CB8AC3E}">
        <p14:creationId xmlns:p14="http://schemas.microsoft.com/office/powerpoint/2010/main" val="157800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FB25F-917B-E12F-7E5B-F7C8004297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C942A0-17F9-EF45-BF8F-00942751B682}"/>
              </a:ext>
            </a:extLst>
          </p:cNvPr>
          <p:cNvSpPr>
            <a:spLocks noGrp="1"/>
          </p:cNvSpPr>
          <p:nvPr>
            <p:ph type="title"/>
          </p:nvPr>
        </p:nvSpPr>
        <p:spPr>
          <a:xfrm>
            <a:off x="274320" y="182880"/>
            <a:ext cx="7226985" cy="594991"/>
          </a:xfrm>
        </p:spPr>
        <p:txBody>
          <a:bodyPr anchor="t" anchorCtr="0">
            <a:normAutofit fontScale="90000"/>
          </a:bodyPr>
          <a:lstStyle/>
          <a:p>
            <a:pPr>
              <a:lnSpc>
                <a:spcPct val="100000"/>
              </a:lnSpc>
            </a:pPr>
            <a:r>
              <a:rPr lang="en-US" sz="4000" b="1">
                <a:solidFill>
                  <a:srgbClr val="23305F"/>
                </a:solidFill>
                <a:latin typeface="Aptos" panose="020B0004020202020204" pitchFamily="34" charset="0"/>
              </a:rPr>
              <a:t>Education aid falling down donor priorities</a:t>
            </a:r>
          </a:p>
        </p:txBody>
      </p:sp>
      <p:sp>
        <p:nvSpPr>
          <p:cNvPr id="6" name="Text Placeholder 5">
            <a:extLst>
              <a:ext uri="{FF2B5EF4-FFF2-40B4-BE49-F238E27FC236}">
                <a16:creationId xmlns:a16="http://schemas.microsoft.com/office/drawing/2014/main" id="{CCAC7A02-5B60-C8F6-6D8B-0F0ED7C21BBF}"/>
              </a:ext>
            </a:extLst>
          </p:cNvPr>
          <p:cNvSpPr>
            <a:spLocks noGrp="1"/>
          </p:cNvSpPr>
          <p:nvPr>
            <p:ph type="body" sz="quarter" idx="18"/>
          </p:nvPr>
        </p:nvSpPr>
        <p:spPr/>
        <p:txBody>
          <a:bodyPr/>
          <a:lstStyle/>
          <a:p>
            <a:endParaRPr lang="en-US"/>
          </a:p>
        </p:txBody>
      </p:sp>
      <p:sp>
        <p:nvSpPr>
          <p:cNvPr id="7" name="Content Placeholder 2">
            <a:extLst>
              <a:ext uri="{FF2B5EF4-FFF2-40B4-BE49-F238E27FC236}">
                <a16:creationId xmlns:a16="http://schemas.microsoft.com/office/drawing/2014/main" id="{114C2681-1D81-6F8C-7E9C-499E494D6F70}"/>
              </a:ext>
            </a:extLst>
          </p:cNvPr>
          <p:cNvSpPr txBox="1">
            <a:spLocks/>
          </p:cNvSpPr>
          <p:nvPr/>
        </p:nvSpPr>
        <p:spPr>
          <a:xfrm>
            <a:off x="365761" y="1371600"/>
            <a:ext cx="8532913" cy="49377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latin typeface="Aptos" panose="020B0004020202020204" pitchFamily="34" charset="0"/>
            </a:endParaRPr>
          </a:p>
          <a:p>
            <a:pPr marL="0" indent="0">
              <a:buNone/>
            </a:pPr>
            <a:endParaRPr lang="en-US" sz="2400">
              <a:solidFill>
                <a:srgbClr val="212121"/>
              </a:solidFill>
              <a:latin typeface="Aptos" panose="020B0004020202020204" pitchFamily="34" charset="0"/>
            </a:endParaRPr>
          </a:p>
        </p:txBody>
      </p:sp>
      <p:sp>
        <p:nvSpPr>
          <p:cNvPr id="5" name="TextBox 4">
            <a:extLst>
              <a:ext uri="{FF2B5EF4-FFF2-40B4-BE49-F238E27FC236}">
                <a16:creationId xmlns:a16="http://schemas.microsoft.com/office/drawing/2014/main" id="{A25D5A51-19CD-6F68-48FA-8908E9641871}"/>
              </a:ext>
            </a:extLst>
          </p:cNvPr>
          <p:cNvSpPr txBox="1"/>
          <p:nvPr/>
        </p:nvSpPr>
        <p:spPr>
          <a:xfrm>
            <a:off x="274321" y="1554482"/>
            <a:ext cx="4309715" cy="4093428"/>
          </a:xfrm>
          <a:prstGeom prst="rect">
            <a:avLst/>
          </a:prstGeom>
          <a:noFill/>
        </p:spPr>
        <p:txBody>
          <a:bodyPr wrap="square">
            <a:spAutoFit/>
          </a:bodyPr>
          <a:lstStyle/>
          <a:p>
            <a:r>
              <a:rPr lang="en-US" sz="2000" b="1" dirty="0">
                <a:solidFill>
                  <a:schemeClr val="accent1"/>
                </a:solidFill>
                <a:latin typeface="Aptos" panose="020B0004020202020204" pitchFamily="34" charset="0"/>
              </a:rPr>
              <a:t>Education</a:t>
            </a:r>
          </a:p>
          <a:p>
            <a:r>
              <a:rPr lang="en-GB" sz="2000" i="1">
                <a:latin typeface="Aptos" panose="020B0004020202020204" pitchFamily="34" charset="0"/>
              </a:rPr>
              <a:t>as share of allocable aid, 2010–23</a:t>
            </a:r>
          </a:p>
          <a:p>
            <a:endParaRPr lang="en-GB" sz="2000" i="1">
              <a:latin typeface="Aptos" panose="020B0004020202020204" pitchFamily="34" charset="0"/>
            </a:endParaRPr>
          </a:p>
          <a:p>
            <a:r>
              <a:rPr lang="en-GB" sz="2000">
                <a:latin typeface="Aptos" panose="020B0004020202020204" pitchFamily="34" charset="0"/>
              </a:rPr>
              <a:t>Education is falling down most major donors’ priority lists</a:t>
            </a:r>
          </a:p>
          <a:p>
            <a:endParaRPr lang="en-GB" sz="2000" i="1">
              <a:solidFill>
                <a:schemeClr val="accent1"/>
              </a:solidFill>
              <a:latin typeface="Aptos" panose="020B0004020202020204" pitchFamily="34" charset="0"/>
            </a:endParaRPr>
          </a:p>
          <a:p>
            <a:endParaRPr lang="en-GB" sz="2000" i="1">
              <a:solidFill>
                <a:schemeClr val="accent1"/>
              </a:solidFill>
              <a:latin typeface="Aptos" panose="020B0004020202020204" pitchFamily="34" charset="0"/>
            </a:endParaRPr>
          </a:p>
          <a:p>
            <a:r>
              <a:rPr lang="en-US" sz="2000" b="1">
                <a:solidFill>
                  <a:schemeClr val="accent1"/>
                </a:solidFill>
                <a:latin typeface="Aptos" panose="020B0004020202020204" pitchFamily="34" charset="0"/>
              </a:rPr>
              <a:t>Basic education </a:t>
            </a:r>
          </a:p>
          <a:p>
            <a:r>
              <a:rPr lang="en-GB" sz="2000" i="1">
                <a:latin typeface="Aptos" panose="020B0004020202020204" pitchFamily="34" charset="0"/>
              </a:rPr>
              <a:t>as share of aid to education, 2010</a:t>
            </a:r>
            <a:r>
              <a:rPr lang="en-GB" sz="2000" i="1">
                <a:latin typeface="Aptos Narrow" panose="020B0004020202020204" pitchFamily="34" charset="0"/>
              </a:rPr>
              <a:t>–23</a:t>
            </a:r>
          </a:p>
          <a:p>
            <a:endParaRPr lang="en-GB" sz="2000" i="1">
              <a:latin typeface="Aptos Narrow" panose="020B0004020202020204" pitchFamily="34" charset="0"/>
            </a:endParaRPr>
          </a:p>
          <a:p>
            <a:r>
              <a:rPr lang="en-GB" sz="2000">
                <a:latin typeface="Aptos" panose="020B0004020202020204" pitchFamily="34" charset="0"/>
              </a:rPr>
              <a:t>The share of basic education fell from 40% in 2016 to 30% in 2023</a:t>
            </a:r>
            <a:endParaRPr lang="en-US" sz="2000">
              <a:latin typeface="Aptos" panose="020B0004020202020204" pitchFamily="34" charset="0"/>
            </a:endParaRPr>
          </a:p>
          <a:p>
            <a:r>
              <a:rPr lang="en-GB" sz="2000">
                <a:solidFill>
                  <a:schemeClr val="accent1"/>
                </a:solidFill>
                <a:latin typeface="Aptos" panose="020B0004020202020204" pitchFamily="34" charset="0"/>
              </a:rPr>
              <a:t> </a:t>
            </a:r>
            <a:endParaRPr lang="en-US" sz="2000">
              <a:solidFill>
                <a:schemeClr val="accent1"/>
              </a:solidFill>
              <a:latin typeface="Aptos" panose="020B0004020202020204" pitchFamily="34" charset="0"/>
            </a:endParaRPr>
          </a:p>
        </p:txBody>
      </p:sp>
      <p:pic>
        <p:nvPicPr>
          <p:cNvPr id="4" name="Picture 3">
            <a:extLst>
              <a:ext uri="{FF2B5EF4-FFF2-40B4-BE49-F238E27FC236}">
                <a16:creationId xmlns:a16="http://schemas.microsoft.com/office/drawing/2014/main" id="{F73224B9-0D39-BDBD-3623-6E5EFD15D702}"/>
              </a:ext>
            </a:extLst>
          </p:cNvPr>
          <p:cNvPicPr>
            <a:picLocks noChangeAspect="1"/>
          </p:cNvPicPr>
          <p:nvPr/>
        </p:nvPicPr>
        <p:blipFill>
          <a:blip r:embed="rId3"/>
          <a:stretch>
            <a:fillRect/>
          </a:stretch>
        </p:blipFill>
        <p:spPr>
          <a:xfrm>
            <a:off x="4584037" y="1432563"/>
            <a:ext cx="4415246" cy="2377440"/>
          </a:xfrm>
          <a:prstGeom prst="rect">
            <a:avLst/>
          </a:prstGeom>
        </p:spPr>
      </p:pic>
      <p:pic>
        <p:nvPicPr>
          <p:cNvPr id="12" name="Picture 11">
            <a:extLst>
              <a:ext uri="{FF2B5EF4-FFF2-40B4-BE49-F238E27FC236}">
                <a16:creationId xmlns:a16="http://schemas.microsoft.com/office/drawing/2014/main" id="{C7734483-736A-92EC-7403-83A505763FAF}"/>
              </a:ext>
            </a:extLst>
          </p:cNvPr>
          <p:cNvPicPr>
            <a:picLocks noChangeAspect="1"/>
          </p:cNvPicPr>
          <p:nvPr/>
        </p:nvPicPr>
        <p:blipFill>
          <a:blip r:embed="rId4"/>
          <a:stretch>
            <a:fillRect/>
          </a:stretch>
        </p:blipFill>
        <p:spPr>
          <a:xfrm>
            <a:off x="4636293" y="3892734"/>
            <a:ext cx="4415247" cy="2377440"/>
          </a:xfrm>
          <a:prstGeom prst="rect">
            <a:avLst/>
          </a:prstGeom>
        </p:spPr>
      </p:pic>
    </p:spTree>
    <p:extLst>
      <p:ext uri="{BB962C8B-B14F-4D97-AF65-F5344CB8AC3E}">
        <p14:creationId xmlns:p14="http://schemas.microsoft.com/office/powerpoint/2010/main" val="173618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7F2BF-C110-E656-D366-246178A13EA4}"/>
            </a:ext>
          </a:extLst>
        </p:cNvPr>
        <p:cNvGrpSpPr/>
        <p:nvPr/>
      </p:nvGrpSpPr>
      <p:grpSpPr>
        <a:xfrm>
          <a:off x="0" y="0"/>
          <a:ext cx="0" cy="0"/>
          <a:chOff x="0" y="0"/>
          <a:chExt cx="0" cy="0"/>
        </a:xfrm>
      </p:grpSpPr>
      <p:pic>
        <p:nvPicPr>
          <p:cNvPr id="61" name="aid cuts orange">
            <a:hlinkClick r:id="" action="ppaction://media"/>
            <a:extLst>
              <a:ext uri="{FF2B5EF4-FFF2-40B4-BE49-F238E27FC236}">
                <a16:creationId xmlns:a16="http://schemas.microsoft.com/office/drawing/2014/main" id="{6A948181-F29B-4474-6FDD-09D8100D905C}"/>
              </a:ext>
            </a:extLst>
          </p:cNvPr>
          <p:cNvPicPr>
            <a:picLocks noChangeAspect="1"/>
          </p:cNvPicPr>
          <p:nvPr>
            <a:videoFile r:link="rId2"/>
            <p:extLst>
              <p:ext uri="{DAA4B4D4-6D71-4841-9C94-3DE7FCFB9230}">
                <p14:media xmlns:p14="http://schemas.microsoft.com/office/powerpoint/2010/main" r:embed="rId1"/>
              </p:ext>
            </p:extLst>
          </p:nvPr>
        </p:nvPicPr>
        <p:blipFill>
          <a:blip r:embed="rId5"/>
          <a:srcRect l="13342" t="11549"/>
          <a:stretch/>
        </p:blipFill>
        <p:spPr>
          <a:xfrm>
            <a:off x="-1" y="1791595"/>
            <a:ext cx="7471896" cy="4289891"/>
          </a:xfrm>
          <a:prstGeom prst="rect">
            <a:avLst/>
          </a:prstGeom>
        </p:spPr>
      </p:pic>
      <p:sp>
        <p:nvSpPr>
          <p:cNvPr id="2" name="Title 1">
            <a:extLst>
              <a:ext uri="{FF2B5EF4-FFF2-40B4-BE49-F238E27FC236}">
                <a16:creationId xmlns:a16="http://schemas.microsoft.com/office/drawing/2014/main" id="{784E5443-2A54-55F2-0CE4-E3A8EABAC6A4}"/>
              </a:ext>
            </a:extLst>
          </p:cNvPr>
          <p:cNvSpPr>
            <a:spLocks noGrp="1"/>
          </p:cNvSpPr>
          <p:nvPr>
            <p:ph type="title"/>
          </p:nvPr>
        </p:nvSpPr>
        <p:spPr>
          <a:xfrm>
            <a:off x="274320" y="182880"/>
            <a:ext cx="7064022" cy="594991"/>
          </a:xfrm>
        </p:spPr>
        <p:txBody>
          <a:bodyPr anchor="t" anchorCtr="0">
            <a:normAutofit fontScale="90000"/>
          </a:bodyPr>
          <a:lstStyle/>
          <a:p>
            <a:pPr>
              <a:lnSpc>
                <a:spcPct val="100000"/>
              </a:lnSpc>
            </a:pPr>
            <a:r>
              <a:rPr lang="en-US" sz="4000" b="1" dirty="0">
                <a:solidFill>
                  <a:srgbClr val="23305F"/>
                </a:solidFill>
                <a:latin typeface="Aptos" panose="020B0004020202020204" pitchFamily="34" charset="0"/>
              </a:rPr>
              <a:t>Education aid levels fell in 2024</a:t>
            </a:r>
          </a:p>
        </p:txBody>
      </p:sp>
      <p:sp>
        <p:nvSpPr>
          <p:cNvPr id="7" name="Content Placeholder 2">
            <a:extLst>
              <a:ext uri="{FF2B5EF4-FFF2-40B4-BE49-F238E27FC236}">
                <a16:creationId xmlns:a16="http://schemas.microsoft.com/office/drawing/2014/main" id="{320C73BB-89C6-5B63-A13B-D905FD13D9C8}"/>
              </a:ext>
            </a:extLst>
          </p:cNvPr>
          <p:cNvSpPr txBox="1">
            <a:spLocks/>
          </p:cNvSpPr>
          <p:nvPr/>
        </p:nvSpPr>
        <p:spPr>
          <a:xfrm>
            <a:off x="365761" y="1371600"/>
            <a:ext cx="8532913" cy="49377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latin typeface="Aptos" panose="020B0004020202020204" pitchFamily="34" charset="0"/>
            </a:endParaRPr>
          </a:p>
          <a:p>
            <a:pPr marL="0" indent="0">
              <a:buNone/>
            </a:pPr>
            <a:endParaRPr lang="en-US" sz="2400">
              <a:solidFill>
                <a:srgbClr val="212121"/>
              </a:solidFill>
              <a:latin typeface="Aptos" panose="020B0004020202020204" pitchFamily="34" charset="0"/>
            </a:endParaRPr>
          </a:p>
        </p:txBody>
      </p:sp>
      <p:sp>
        <p:nvSpPr>
          <p:cNvPr id="8" name="TextBox 7">
            <a:extLst>
              <a:ext uri="{FF2B5EF4-FFF2-40B4-BE49-F238E27FC236}">
                <a16:creationId xmlns:a16="http://schemas.microsoft.com/office/drawing/2014/main" id="{F38343BC-796D-C62B-77AC-1A01B59C59CC}"/>
              </a:ext>
            </a:extLst>
          </p:cNvPr>
          <p:cNvSpPr txBox="1"/>
          <p:nvPr/>
        </p:nvSpPr>
        <p:spPr>
          <a:xfrm>
            <a:off x="6232358" y="2377440"/>
            <a:ext cx="2666316" cy="3477875"/>
          </a:xfrm>
          <a:prstGeom prst="rect">
            <a:avLst/>
          </a:prstGeom>
          <a:noFill/>
        </p:spPr>
        <p:txBody>
          <a:bodyPr wrap="square">
            <a:spAutoFit/>
          </a:bodyPr>
          <a:lstStyle/>
          <a:p>
            <a:r>
              <a:rPr lang="en-US" sz="2000">
                <a:effectLst/>
                <a:latin typeface="Aptos" panose="020B0004020202020204" pitchFamily="34" charset="0"/>
                <a:ea typeface="Aptos" panose="020B0004020202020204" pitchFamily="34" charset="0"/>
                <a:cs typeface="Times New Roman" panose="02020603050405020304" pitchFamily="18" charset="0"/>
              </a:rPr>
              <a:t>First-ever analysis of IATI data shows that aid to </a:t>
            </a:r>
            <a:r>
              <a:rPr lang="en-US" sz="2000">
                <a:latin typeface="Aptos" panose="020B0004020202020204" pitchFamily="34" charset="0"/>
                <a:ea typeface="Aptos" panose="020B0004020202020204" pitchFamily="34" charset="0"/>
                <a:cs typeface="Times New Roman" panose="02020603050405020304" pitchFamily="18" charset="0"/>
              </a:rPr>
              <a:t>education</a:t>
            </a:r>
            <a:r>
              <a:rPr lang="en-US" sz="2000">
                <a:effectLst/>
                <a:latin typeface="Aptos" panose="020B0004020202020204" pitchFamily="34" charset="0"/>
                <a:ea typeface="Aptos" panose="020B0004020202020204" pitchFamily="34" charset="0"/>
                <a:cs typeface="Times New Roman" panose="02020603050405020304" pitchFamily="18" charset="0"/>
              </a:rPr>
              <a:t> </a:t>
            </a:r>
            <a:r>
              <a:rPr lang="en-US" sz="2000" b="1">
                <a:effectLst/>
                <a:latin typeface="Aptos" panose="020B0004020202020204" pitchFamily="34" charset="0"/>
                <a:ea typeface="Aptos" panose="020B0004020202020204" pitchFamily="34" charset="0"/>
                <a:cs typeface="Times New Roman" panose="02020603050405020304" pitchFamily="18" charset="0"/>
              </a:rPr>
              <a:t>fell by 12% </a:t>
            </a:r>
            <a:r>
              <a:rPr lang="en-US" sz="2000">
                <a:effectLst/>
                <a:latin typeface="Aptos" panose="020B0004020202020204" pitchFamily="34" charset="0"/>
                <a:ea typeface="Aptos" panose="020B0004020202020204" pitchFamily="34" charset="0"/>
                <a:cs typeface="Times New Roman" panose="02020603050405020304" pitchFamily="18" charset="0"/>
              </a:rPr>
              <a:t>in 2024</a:t>
            </a:r>
          </a:p>
          <a:p>
            <a:endParaRPr lang="en-US" sz="2000">
              <a:latin typeface="Aptos" panose="020B0004020202020204" pitchFamily="34" charset="0"/>
              <a:cs typeface="Times New Roman" panose="02020603050405020304" pitchFamily="18" charset="0"/>
            </a:endParaRPr>
          </a:p>
          <a:p>
            <a:r>
              <a:rPr lang="en-US" sz="2000" kern="100">
                <a:latin typeface="Aptos" panose="020B0004020202020204" pitchFamily="34" charset="0"/>
                <a:ea typeface="Aptos" panose="020B0004020202020204" pitchFamily="34" charset="0"/>
                <a:cs typeface="Arial" panose="020B0604020202020204" pitchFamily="34" charset="0"/>
              </a:rPr>
              <a:t>If donor cuts announced in early 2025 take effect, </a:t>
            </a:r>
            <a:r>
              <a:rPr lang="en-US" sz="2000" kern="100">
                <a:effectLst/>
                <a:latin typeface="Aptos" panose="020B0004020202020204" pitchFamily="34" charset="0"/>
                <a:ea typeface="Aptos" panose="020B0004020202020204" pitchFamily="34" charset="0"/>
                <a:cs typeface="Arial" panose="020B0604020202020204" pitchFamily="34" charset="0"/>
              </a:rPr>
              <a:t>aid to education will </a:t>
            </a:r>
            <a:r>
              <a:rPr lang="en-US" sz="2000" b="1" kern="100">
                <a:effectLst/>
                <a:latin typeface="Aptos" panose="020B0004020202020204" pitchFamily="34" charset="0"/>
                <a:ea typeface="Aptos" panose="020B0004020202020204" pitchFamily="34" charset="0"/>
                <a:cs typeface="Arial" panose="020B0604020202020204" pitchFamily="34" charset="0"/>
              </a:rPr>
              <a:t>contract by a further 14% </a:t>
            </a:r>
            <a:r>
              <a:rPr lang="en-US" sz="2000" kern="100">
                <a:effectLst/>
                <a:latin typeface="Aptos" panose="020B0004020202020204" pitchFamily="34" charset="0"/>
                <a:ea typeface="Aptos" panose="020B0004020202020204" pitchFamily="34" charset="0"/>
                <a:cs typeface="Arial" panose="020B0604020202020204" pitchFamily="34" charset="0"/>
              </a:rPr>
              <a:t>by 2027</a:t>
            </a:r>
            <a:endParaRPr lang="en-US" sz="2000"/>
          </a:p>
        </p:txBody>
      </p:sp>
      <p:sp>
        <p:nvSpPr>
          <p:cNvPr id="63" name="TextBox 62">
            <a:extLst>
              <a:ext uri="{FF2B5EF4-FFF2-40B4-BE49-F238E27FC236}">
                <a16:creationId xmlns:a16="http://schemas.microsoft.com/office/drawing/2014/main" id="{C1A097C3-1AF7-2262-730E-B04189F0DEC6}"/>
              </a:ext>
            </a:extLst>
          </p:cNvPr>
          <p:cNvSpPr txBox="1"/>
          <p:nvPr/>
        </p:nvSpPr>
        <p:spPr>
          <a:xfrm>
            <a:off x="274320" y="1463040"/>
            <a:ext cx="6384049" cy="400110"/>
          </a:xfrm>
          <a:prstGeom prst="rect">
            <a:avLst/>
          </a:prstGeom>
          <a:noFill/>
        </p:spPr>
        <p:txBody>
          <a:bodyPr wrap="square">
            <a:spAutoFit/>
          </a:bodyPr>
          <a:lstStyle/>
          <a:p>
            <a:r>
              <a:rPr lang="en-US" sz="2000">
                <a:latin typeface="Aptos" panose="020B0004020202020204" pitchFamily="34" charset="0"/>
                <a:cs typeface="Times New Roman" panose="02020603050405020304" pitchFamily="18" charset="0"/>
              </a:rPr>
              <a:t>Global aid to education projected to fall by one-quarter</a:t>
            </a:r>
            <a:endParaRPr lang="en-US" sz="2000"/>
          </a:p>
        </p:txBody>
      </p:sp>
    </p:spTree>
    <p:extLst>
      <p:ext uri="{BB962C8B-B14F-4D97-AF65-F5344CB8AC3E}">
        <p14:creationId xmlns:p14="http://schemas.microsoft.com/office/powerpoint/2010/main" val="205424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60" fill="hold"/>
                                        <p:tgtEl>
                                          <p:spTgt spid="6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1"/>
                </p:tgtEl>
              </p:cMediaNode>
            </p:video>
            <p:seq concurrent="1" nextAc="seek">
              <p:cTn id="8" restart="whenNotActive" fill="hold" evtFilter="cancelBubble" nodeType="interactiveSeq">
                <p:stCondLst>
                  <p:cond evt="onClick" delay="0">
                    <p:tgtEl>
                      <p:spTgt spid="6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1"/>
                                        </p:tgtEl>
                                      </p:cBhvr>
                                    </p:cmd>
                                  </p:childTnLst>
                                </p:cTn>
                              </p:par>
                            </p:childTnLst>
                          </p:cTn>
                        </p:par>
                      </p:childTnLst>
                    </p:cTn>
                  </p:par>
                </p:childTnLst>
              </p:cTn>
              <p:nextCondLst>
                <p:cond evt="onClick" delay="0">
                  <p:tgtEl>
                    <p:spTgt spid="61"/>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e9a0e2c-f998-4630-b2fc-2560f4373b64">
      <Terms xmlns="http://schemas.microsoft.com/office/infopath/2007/PartnerControls"/>
    </lcf76f155ced4ddcb4097134ff3c332f>
    <TaxCatchAll xmlns="fa90dae9-fec5-4814-92e6-15a7d765aed5" xsi:nil="true"/>
    <kwizcomcontrollerfield xmlns="5e9a0e2c-f998-4630-b2fc-2560f4373b6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7D191E57F53740B3E9D42D95158CEE" ma:contentTypeVersion="20" ma:contentTypeDescription="Create a new document." ma:contentTypeScope="" ma:versionID="e5da437be9e53c9d3df6da584bfd9382">
  <xsd:schema xmlns:xsd="http://www.w3.org/2001/XMLSchema" xmlns:xs="http://www.w3.org/2001/XMLSchema" xmlns:p="http://schemas.microsoft.com/office/2006/metadata/properties" xmlns:ns2="5e9a0e2c-f998-4630-b2fc-2560f4373b64" xmlns:ns3="fa90dae9-fec5-4814-92e6-15a7d765aed5" targetNamespace="http://schemas.microsoft.com/office/2006/metadata/properties" ma:root="true" ma:fieldsID="bbc4c4f35d7e5899cf518daca595bea8" ns2:_="" ns3:_="">
    <xsd:import namespace="5e9a0e2c-f998-4630-b2fc-2560f4373b64"/>
    <xsd:import namespace="fa90dae9-fec5-4814-92e6-15a7d765ae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kwizcomcontroller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a0e2c-f998-4630-b2fc-2560f4373b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kwizcomcontrollerfield" ma:index="26" nillable="true" ma:displayName="kwizcomcontrollerfield" ma:internalName="kwizcomcontrollerfiel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90dae9-fec5-4814-92e6-15a7d765ae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dba5cc7-05ae-472d-a235-6e53606861e7}" ma:internalName="TaxCatchAll" ma:showField="CatchAllData" ma:web="fa90dae9-fec5-4814-92e6-15a7d765ae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73F48B-1D45-48D0-B623-C37D0A67E30B}">
  <ds:schemaRefs>
    <ds:schemaRef ds:uri="http://purl.org/dc/elements/1.1/"/>
    <ds:schemaRef ds:uri="5e9a0e2c-f998-4630-b2fc-2560f4373b64"/>
    <ds:schemaRef ds:uri="http://schemas.microsoft.com/office/2006/documentManagement/types"/>
    <ds:schemaRef ds:uri="fa90dae9-fec5-4814-92e6-15a7d765aed5"/>
    <ds:schemaRef ds:uri="http://schemas.openxmlformats.org/package/2006/metadata/core-properties"/>
    <ds:schemaRef ds:uri="http://www.w3.org/XML/1998/namespace"/>
    <ds:schemaRef ds:uri="http://schemas.microsoft.com/office/infopath/2007/PartnerControls"/>
    <ds:schemaRef ds:uri="http://purl.org/dc/dcmityp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8AE2E39-9760-47A2-A8CF-C2E223F97B44}">
  <ds:schemaRefs>
    <ds:schemaRef ds:uri="5e9a0e2c-f998-4630-b2fc-2560f4373b64"/>
    <ds:schemaRef ds:uri="fa90dae9-fec5-4814-92e6-15a7d765ae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F8ADC7-E3B2-437C-962C-1AEDB59CAF27}">
  <ds:schemaRefs>
    <ds:schemaRef ds:uri="http://schemas.microsoft.com/sharepoint/v3/contenttype/forms"/>
  </ds:schemaRefs>
</ds:datastoreItem>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Office Theme</Template>
  <TotalTime>2597</TotalTime>
  <Words>2658</Words>
  <Application>Microsoft Office PowerPoint</Application>
  <PresentationFormat>On-screen Show (4:3)</PresentationFormat>
  <Paragraphs>322</Paragraphs>
  <Slides>20</Slides>
  <Notes>16</Notes>
  <HiddenSlides>0</HiddenSlides>
  <MMClips>3</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Aid is still vital  for the poorest countries</vt:lpstr>
      <vt:lpstr>Public spending  is not keeping up</vt:lpstr>
      <vt:lpstr>The share of interest payments relative to education is high</vt:lpstr>
      <vt:lpstr>Total aid spending is stuttering and grants falling out of fashion</vt:lpstr>
      <vt:lpstr>Education aid has stagnated since 2016</vt:lpstr>
      <vt:lpstr>Education aid falling down donor priorities</vt:lpstr>
      <vt:lpstr>Education aid levels fell in 2024</vt:lpstr>
      <vt:lpstr>Education aid projected to fall further in coming years </vt:lpstr>
      <vt:lpstr>Falls in aid will affect some countries particularly hard</vt:lpstr>
      <vt:lpstr>Project-based funding  is increasing</vt:lpstr>
      <vt:lpstr>Education faces multiple financing disadvantages</vt:lpstr>
      <vt:lpstr>It is hard to define education financing in crises  </vt:lpstr>
      <vt:lpstr>It is hard to track funding  for education in crises too </vt:lpstr>
      <vt:lpstr>Looking across databases  improves aid transparency</vt:lpstr>
      <vt:lpstr>Education in emergencies financing is increasing</vt:lpstr>
      <vt:lpstr>Recommendations Aid to education</vt:lpstr>
      <vt:lpstr>Recommendations Education in crises</vt:lpstr>
      <vt:lpstr>Thank you</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Redman, Katharine</dc:creator>
  <cp:lastModifiedBy>Redman, Katharine</cp:lastModifiedBy>
  <cp:revision>5</cp:revision>
  <dcterms:created xsi:type="dcterms:W3CDTF">2025-06-16T15:12:41Z</dcterms:created>
  <dcterms:modified xsi:type="dcterms:W3CDTF">2025-06-26T08:50:03Z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0x0101000B7D191E57F53740B3E9D42D95158CEE</vt:lpwstr>
  </property>
  <property fmtid="{D5CDD505-2E9C-101B-9397-08002B2CF9AE}" pid="3" name="MediaServiceImageTags">
    <vt:lpwstr/>
  </property>
</Properties>
</file>